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IM Fell Double Pica" panose="020B0604020202020204" charset="0"/>
      <p:regular r:id="rId32"/>
      <p:italic r:id="rId33"/>
    </p:embeddedFont>
    <p:embeddedFont>
      <p:font typeface="Lexend" panose="020B0604020202020204" charset="0"/>
      <p:regular r:id="rId34"/>
      <p:bold r:id="rId35"/>
    </p:embeddedFont>
    <p:embeddedFont>
      <p:font typeface="Lexend ExtraLight" panose="020B0604020202020204" charset="0"/>
      <p:regular r:id="rId36"/>
      <p:bold r:id="rId37"/>
    </p:embeddedFont>
    <p:embeddedFont>
      <p:font typeface="Lexend Light" panose="020B0604020202020204" charset="0"/>
      <p:regular r:id="rId38"/>
      <p:bold r:id="rId39"/>
    </p:embeddedFont>
    <p:embeddedFont>
      <p:font typeface="Lexend Medium" panose="020B0604020202020204" charset="0"/>
      <p:regular r:id="rId40"/>
      <p:bold r:id="rId41"/>
    </p:embeddedFont>
    <p:embeddedFont>
      <p:font typeface="Lexend SemiBold" panose="020B0604020202020204" charset="0"/>
      <p:regular r:id="rId42"/>
      <p:bold r:id="rId43"/>
    </p:embeddedFont>
    <p:embeddedFont>
      <p:font typeface="Roboto Light" panose="02000000000000000000" pitchFamily="2" charset="0"/>
      <p:regular r:id="rId44"/>
      <p:italic r:id="rId45"/>
    </p:embeddedFont>
    <p:embeddedFont>
      <p:font typeface="Source Sans Pro" panose="020B05030304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E8B5A9-D568-40A7-BBAD-467E0D2AC645}">
  <a:tblStyle styleId="{38E8B5A9-D568-40A7-BBAD-467E0D2AC6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94" autoAdjust="0"/>
  </p:normalViewPr>
  <p:slideViewPr>
    <p:cSldViewPr snapToGrid="0">
      <p:cViewPr varScale="1">
        <p:scale>
          <a:sx n="53" d="100"/>
          <a:sy n="53" d="100"/>
        </p:scale>
        <p:origin x="110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Sarah (HC/SC)" userId="608dcc66-5b48-4be4-870e-46595a34c087" providerId="ADAL" clId="{C71CD507-71E5-4CED-AA25-E212CC0D1B26}"/>
    <pc:docChg chg="custSel modSld">
      <pc:chgData name="Douglas, Sarah (HC/SC)" userId="608dcc66-5b48-4be4-870e-46595a34c087" providerId="ADAL" clId="{C71CD507-71E5-4CED-AA25-E212CC0D1B26}" dt="2023-11-28T20:06:25.635" v="104" actId="20577"/>
      <pc:docMkLst>
        <pc:docMk/>
      </pc:docMkLst>
      <pc:sldChg chg="modNotesTx">
        <pc:chgData name="Douglas, Sarah (HC/SC)" userId="608dcc66-5b48-4be4-870e-46595a34c087" providerId="ADAL" clId="{C71CD507-71E5-4CED-AA25-E212CC0D1B26}" dt="2023-11-28T20:06:25.635" v="104" actId="20577"/>
        <pc:sldMkLst>
          <pc:docMk/>
          <pc:sldMk cId="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 - Gillian or Sarah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203c2f4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203c2f4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a:p>
            <a:pPr marL="0" lvl="0" indent="0" algn="l" rtl="0">
              <a:spcBef>
                <a:spcPts val="0"/>
              </a:spcBef>
              <a:spcAft>
                <a:spcPts val="0"/>
              </a:spcAft>
              <a:buNone/>
            </a:pPr>
            <a:r>
              <a:rPr lang="en"/>
              <a:t>The first thing that became clear was that there was a foundational tensions between how people spoke about ideal engagements vs past engagements </a:t>
            </a:r>
            <a:endParaRPr/>
          </a:p>
          <a:p>
            <a:pPr marL="457200" lvl="0" indent="-298450" algn="l" rtl="0">
              <a:spcBef>
                <a:spcPts val="0"/>
              </a:spcBef>
              <a:spcAft>
                <a:spcPts val="0"/>
              </a:spcAft>
              <a:buSzPts val="1100"/>
              <a:buChar char="-"/>
            </a:pPr>
            <a:r>
              <a:rPr lang="en"/>
              <a:t>When speaking about ideal engagements they spoke about collaboration, partnership, trust and strong relationships</a:t>
            </a:r>
            <a:endParaRPr/>
          </a:p>
          <a:p>
            <a:pPr marL="457200" lvl="0" indent="-298450" algn="l" rtl="0">
              <a:spcBef>
                <a:spcPts val="0"/>
              </a:spcBef>
              <a:spcAft>
                <a:spcPts val="0"/>
              </a:spcAft>
              <a:buSzPts val="1100"/>
              <a:buChar char="-"/>
            </a:pPr>
            <a:r>
              <a:rPr lang="en"/>
              <a:t>But when they recalled their past experiences with engagement, PWLE often felt as though they had been engaged as a check box activity or their engagement was inconsequential, a tokenistic exercise</a:t>
            </a:r>
            <a:endParaRPr/>
          </a:p>
          <a:p>
            <a:pPr marL="457200" lvl="0" indent="-298450" algn="l" rtl="0">
              <a:spcBef>
                <a:spcPts val="0"/>
              </a:spcBef>
              <a:spcAft>
                <a:spcPts val="0"/>
              </a:spcAft>
              <a:buSzPts val="1100"/>
              <a:buChar char="-"/>
            </a:pPr>
            <a:r>
              <a:rPr lang="en"/>
              <a:t>Interestingly, policy analysts also felt uneasy - they often felt as though they are stuck in a method and process that doesn’t serve them; unsure if they are getting it “right”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069c69694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8069c69694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had the opportunity to experiment with co-design under Project Heart </a:t>
            </a:r>
            <a:endParaRPr/>
          </a:p>
          <a:p>
            <a:pPr marL="0" lvl="0" indent="0" algn="l" rtl="0">
              <a:spcBef>
                <a:spcPts val="0"/>
              </a:spcBef>
              <a:spcAft>
                <a:spcPts val="0"/>
              </a:spcAft>
              <a:buNone/>
            </a:pPr>
            <a:endParaRPr/>
          </a:p>
          <a:p>
            <a:pPr marL="0" lvl="0" indent="0" algn="l" rtl="0">
              <a:spcBef>
                <a:spcPts val="0"/>
              </a:spcBef>
              <a:spcAft>
                <a:spcPts val="0"/>
              </a:spcAft>
              <a:buNone/>
            </a:pPr>
            <a:r>
              <a:rPr lang="en"/>
              <a:t>We started the project by doing a series of interviews with policy analysts and people with lived experience </a:t>
            </a:r>
            <a:endParaRPr/>
          </a:p>
          <a:p>
            <a:pPr marL="457200" lvl="0" indent="-298450" algn="l" rtl="0">
              <a:spcBef>
                <a:spcPts val="0"/>
              </a:spcBef>
              <a:spcAft>
                <a:spcPts val="0"/>
              </a:spcAft>
              <a:buSzPts val="1100"/>
              <a:buChar char="-"/>
            </a:pPr>
            <a:r>
              <a:rPr lang="en"/>
              <a:t>What became clear is that the current state often wasn’t working for people </a:t>
            </a:r>
            <a:endParaRPr/>
          </a:p>
          <a:p>
            <a:pPr marL="914400" lvl="1" indent="-298450" algn="l" rtl="0">
              <a:spcBef>
                <a:spcPts val="0"/>
              </a:spcBef>
              <a:spcAft>
                <a:spcPts val="0"/>
              </a:spcAft>
              <a:buSzPts val="1100"/>
              <a:buChar char="-"/>
            </a:pPr>
            <a:r>
              <a:rPr lang="en"/>
              <a:t>PWLE often felt like they were being invited to check a box or were a token. They wanted to be more than a source of data - they wanted to be brought in as partners, and have the opportunity to collaborate on creating solutions.</a:t>
            </a:r>
            <a:endParaRPr/>
          </a:p>
          <a:p>
            <a:pPr marL="914400" lvl="1" indent="-298450" algn="l" rtl="0">
              <a:spcBef>
                <a:spcPts val="0"/>
              </a:spcBef>
              <a:spcAft>
                <a:spcPts val="0"/>
              </a:spcAft>
              <a:buSzPts val="1100"/>
              <a:buChar char="-"/>
            </a:pPr>
            <a:r>
              <a:rPr lang="en"/>
              <a:t>They wanted to collaborate on creating ideas, strategies and solutions to the topic they were being engaged on</a:t>
            </a:r>
            <a:endParaRPr/>
          </a:p>
          <a:p>
            <a:pPr marL="914400" lvl="1" indent="-298450" algn="l" rtl="0">
              <a:spcBef>
                <a:spcPts val="0"/>
              </a:spcBef>
              <a:spcAft>
                <a:spcPts val="0"/>
              </a:spcAft>
              <a:buSzPts val="1100"/>
              <a:buChar char="-"/>
            </a:pPr>
            <a:r>
              <a:rPr lang="en"/>
              <a:t>QUOTE</a:t>
            </a:r>
            <a:endParaRPr/>
          </a:p>
          <a:p>
            <a:pPr marL="914400" lvl="1" indent="-298450" algn="l" rtl="0">
              <a:spcBef>
                <a:spcPts val="0"/>
              </a:spcBef>
              <a:spcAft>
                <a:spcPts val="0"/>
              </a:spcAft>
              <a:buSzPts val="1100"/>
              <a:buChar char="-"/>
            </a:pPr>
            <a:r>
              <a:rPr lang="en"/>
              <a:t>Policy analysts on the other hand: felt as though they are stuck in a method and process that doesn’t serve them; unsure if they are getting it “right”</a:t>
            </a:r>
            <a:endParaRPr/>
          </a:p>
          <a:p>
            <a:pPr marL="914400" lvl="1" indent="-298450" algn="l" rtl="0">
              <a:spcBef>
                <a:spcPts val="0"/>
              </a:spcBef>
              <a:spcAft>
                <a:spcPts val="0"/>
              </a:spcAft>
              <a:buSzPts val="1100"/>
              <a:buChar char="-"/>
            </a:pPr>
            <a:r>
              <a:rPr lang="en"/>
              <a:t>QUOTE</a:t>
            </a:r>
            <a:endParaRPr/>
          </a:p>
          <a:p>
            <a:pPr marL="0" lvl="0" indent="0" algn="l" rtl="0">
              <a:spcBef>
                <a:spcPts val="0"/>
              </a:spcBef>
              <a:spcAft>
                <a:spcPts val="0"/>
              </a:spcAft>
              <a:buNone/>
            </a:pPr>
            <a:endParaRPr/>
          </a:p>
          <a:p>
            <a:pPr marL="0" lvl="0" indent="0" algn="l" rtl="0">
              <a:spcBef>
                <a:spcPts val="0"/>
              </a:spcBef>
              <a:spcAft>
                <a:spcPts val="0"/>
              </a:spcAft>
              <a:buNone/>
            </a:pPr>
            <a:r>
              <a:rPr lang="en"/>
              <a:t>Faced with this dissatisfaction, we turned to co-design as a way to experiment how we might do engagement differently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22cad143e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22cad143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 this moment, practices like co-design have the potential to help us respond to this desire, need for meaningful engagement.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co-design, “users” (the people who are the intended users of a service/product) become part of the design team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Rather than being inputs into a process, they are given the position of ‘expert of their own experience’, and play a large role in knowledge development, idea generation and concept development.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Co-design thus requires a fundamental shift in how we see and engage people</a:t>
            </a:r>
            <a:endParaRPr>
              <a:solidFill>
                <a:schemeClr val="dk1"/>
              </a:solidFill>
              <a:highlight>
                <a:srgbClr val="D8D17C"/>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Co-design asks us to reframe our roles as experts, designers and policy analysts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requires a shift away from the designer and/or policy analyst being the central figure or player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Instead, it requires a belief that all people are creative and are experts of their own experience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this way - co-design is more than a set of tools, it's a different ethos, mindset - changing your mindset from expert to shared creating and envisioning </a:t>
            </a:r>
            <a:endParaRPr>
              <a:solidFill>
                <a:schemeClr val="dk1"/>
              </a:solidFill>
            </a:endParaRPr>
          </a:p>
          <a:p>
            <a:pPr marL="0" lvl="0" indent="0" algn="l" rtl="0">
              <a:spcBef>
                <a:spcPts val="0"/>
              </a:spcBef>
              <a:spcAft>
                <a:spcPts val="0"/>
              </a:spcAft>
              <a:buNone/>
            </a:pPr>
            <a:endParaRPr>
              <a:solidFill>
                <a:srgbClr val="9E9E9E"/>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d7ceb95a0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8d7ceb95a0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Sarah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 how did we co-design? Where did we start?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had a sense of what we might want to do in a co-design session and we considered moving ahead with it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BUT then we took a step back - we asked ourselves, if the goal here is to conduct research in a more participatory manner, why are we the ones deciding how the research will be conducted? How might we challenge that assumption and what does that allow? We also recognized that we didn’t want co-design to just become another check box activity, a set of things to do, or activities to move people through. We wanted to explore what embodying the ETHOS of co-design might look like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 we decided to bring together a team of policy analysts and PWLE to envision the co-design session - to co-design the co-design sessions. We spent time exploring what we wanted these sessions to do, our concerns around the sessions, who we thought should be involved, and what the impacts should be.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From there we tested the draft sessions with a different group of co-designers and gained more feedback that we brought back to the core co-design team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Through this process we heard that relationship building is key - so instead of running 3 co-design sessions with different groups, we scaled back and aligned on running 3 sessions with the same group, to give everyone more time and space to connect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eventually aligned on a series of sessions that focused on co-envisioning what an ideal engagement experience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sessions themselves included asynchronous individual reflections and 3 online meetings time where co-designers envisioned in small groups comprised of policy analysts and PWLE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involved reviewing a list of desired visions for the future of engagement and prioritizing which felt most important or impactful - for example, people prioritized the idea that in the future “Health-care policies and programs are always co-designed with the communities who will be impacted by them”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then exploring excitement and challenges that might emerge from these visions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From here they ideated possible paths or solutions that could get us there  the sessions built off the people’s stated desires for engagement in the original interviews that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last sessions was focused solely on gaining feedback on the experience, learning how we might improve the co-design experience in the future </a:t>
            </a:r>
            <a:endParaRPr/>
          </a:p>
          <a:p>
            <a:pPr marL="914400" lvl="1" indent="-298450" algn="l" rtl="0">
              <a:spcBef>
                <a:spcPts val="0"/>
              </a:spcBef>
              <a:spcAft>
                <a:spcPts val="0"/>
              </a:spcAft>
              <a:buClr>
                <a:schemeClr val="dk1"/>
              </a:buClr>
              <a:buSzPts val="1100"/>
              <a:buChar char="-"/>
            </a:pPr>
            <a:r>
              <a:rPr lang="en"/>
              <a:t>We did all of this using Miro - doing so so pivotal as it allowed us to build a space in which everyone could contribute at any time, and ensured transparency in decision - making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069c69694_1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8069c69694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Sarah</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What we observed throughout the process is that this is not an all or nothing thing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Throughout the entire process we aimed to be in co-design, but were faced with vacillations - because of time, because of structures, because of our assumptions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learned that earlier in the process the messier things are - and that can be the hardest part to include people - we haven’t built strong relationships yet, and we are asking people to jump into the mess with us - and yet at the same time the earlier in the process the more effective it 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required a commitment to learning and adapting - and understanding that we won’t get it right right away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also challenged us to ask what is our metric of success - is it getting good solutions? Or is it facilitating an experience that leaves people feeling dignified and well along the way?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422cad143e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422cad143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Sarah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this reminds us is that this process is complex and at times contradictory as designer Manzini reminds us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Co-design is often a process that is different to what we are used to or to the way orgs are structured - and this surfaces tensions and problems arise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this manner, it can require time and investment to work with each other differently - we recognize its a very different way than how we are structured and our orgs and structured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highlight>
                  <a:srgbClr val="F8E9DD"/>
                </a:highlight>
              </a:rPr>
              <a:t>(Tension example if emerges)</a:t>
            </a:r>
            <a:endParaRPr>
              <a:solidFill>
                <a:schemeClr val="dk1"/>
              </a:solidFill>
              <a:highlight>
                <a:srgbClr val="F8E9DD"/>
              </a:highlight>
            </a:endParaRPr>
          </a:p>
          <a:p>
            <a:pPr marL="457200" lvl="0" indent="-298450" algn="l" rtl="0">
              <a:spcBef>
                <a:spcPts val="0"/>
              </a:spcBef>
              <a:spcAft>
                <a:spcPts val="0"/>
              </a:spcAft>
              <a:buClr>
                <a:schemeClr val="dk1"/>
              </a:buClr>
              <a:buSzPts val="1100"/>
              <a:buChar char="-"/>
            </a:pPr>
            <a:r>
              <a:rPr lang="en">
                <a:solidFill>
                  <a:schemeClr val="dk1"/>
                </a:solidFill>
                <a:highlight>
                  <a:srgbClr val="F8E9DD"/>
                </a:highlight>
              </a:rPr>
              <a:t>One of the tensions that came up for example is around desiring clarity on impacts - part of what was the challenge is that the impacts were unclear because of the exploratory nature - but people rightly so wanted to clarity on what the impacts might be before agreeing to participate </a:t>
            </a:r>
            <a:endParaRPr>
              <a:solidFill>
                <a:schemeClr val="dk1"/>
              </a:solidFill>
              <a:highlight>
                <a:srgbClr val="F8E9DD"/>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22cad143e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422cad143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a:p>
            <a:pPr marL="0" lvl="0" indent="0" algn="l" rtl="0">
              <a:spcBef>
                <a:spcPts val="0"/>
              </a:spcBef>
              <a:spcAft>
                <a:spcPts val="0"/>
              </a:spcAft>
              <a:buNone/>
            </a:pPr>
            <a:r>
              <a:rPr lang="en"/>
              <a:t>We learned about principles that can bring about more caring engagements </a:t>
            </a:r>
            <a:endParaRPr/>
          </a:p>
          <a:p>
            <a:pPr marL="457200" lvl="0" indent="-298450" algn="l" rtl="0">
              <a:spcBef>
                <a:spcPts val="0"/>
              </a:spcBef>
              <a:spcAft>
                <a:spcPts val="0"/>
              </a:spcAft>
              <a:buSzPts val="1100"/>
              <a:buChar char="-"/>
            </a:pPr>
            <a:r>
              <a:rPr lang="en"/>
              <a:t>Relate as collaborators: PWLE are collaborators in the entire engagement process, and co-envision the engagement itself.</a:t>
            </a:r>
            <a:endParaRPr/>
          </a:p>
          <a:p>
            <a:pPr marL="457200" lvl="0" indent="-298450" algn="l" rtl="0">
              <a:spcBef>
                <a:spcPts val="0"/>
              </a:spcBef>
              <a:spcAft>
                <a:spcPts val="0"/>
              </a:spcAft>
              <a:buSzPts val="1100"/>
              <a:buChar char="-"/>
            </a:pPr>
            <a:r>
              <a:rPr lang="en"/>
              <a:t>Foster inclusive spaces: Engagements address and recognize power dynamics and privilege to help create more inclusive and caring spaces.</a:t>
            </a:r>
            <a:endParaRPr/>
          </a:p>
          <a:p>
            <a:pPr marL="457200" lvl="0" indent="-298450" algn="l" rtl="0">
              <a:spcBef>
                <a:spcPts val="0"/>
              </a:spcBef>
              <a:spcAft>
                <a:spcPts val="0"/>
              </a:spcAft>
              <a:buSzPts val="1100"/>
              <a:buChar char="-"/>
            </a:pPr>
            <a:r>
              <a:rPr lang="en"/>
              <a:t>Value whole people and their perspectives: PWLE are seen and valued as an expert in their own right, and are engaged as whole people. </a:t>
            </a:r>
            <a:endParaRPr/>
          </a:p>
          <a:p>
            <a:pPr marL="457200" lvl="0" indent="-298450" algn="l" rtl="0">
              <a:spcBef>
                <a:spcPts val="0"/>
              </a:spcBef>
              <a:spcAft>
                <a:spcPts val="0"/>
              </a:spcAft>
              <a:buSzPts val="1100"/>
              <a:buChar char="-"/>
            </a:pPr>
            <a:r>
              <a:rPr lang="en"/>
              <a:t>Demonstrate deep listening and show impact: Contributions from PWLE are heard and included in engagement outputs, and the potential impact of these outputs are clear from the start. </a:t>
            </a:r>
            <a:endParaRPr/>
          </a:p>
          <a:p>
            <a:pPr marL="0" lvl="0" indent="0" algn="l" rtl="0">
              <a:spcBef>
                <a:spcPts val="0"/>
              </a:spcBef>
              <a:spcAft>
                <a:spcPts val="0"/>
              </a:spcAft>
              <a:buNone/>
            </a:pPr>
            <a:endParaRPr/>
          </a:p>
          <a:p>
            <a:pPr marL="0" lvl="0" indent="0" algn="l" rtl="0">
              <a:spcBef>
                <a:spcPts val="0"/>
              </a:spcBef>
              <a:spcAft>
                <a:spcPts val="0"/>
              </a:spcAft>
              <a:buNone/>
            </a:pPr>
            <a:r>
              <a:rPr lang="en"/>
              <a:t>What was interesting about this is we struggled to create these - we worried that they would be used as a checklist, and in doing so recreating the very problem we were trying to avoid - we worried people would skip all the rest and just look for a list of things to do - although we understood this desire (we had wanted to do the same things at times), we had also learned that this was part of the challenge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Although guidelines are pivotal to creating change, on their own, they can at times reinscribe the very problems we are hoping to solve.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were reminded of this repeatedly throughout the project. For example, during one of the co-design sessions, the aim was to ideate guidelines around what “good”communication looks like during the entire engagement process. Many of the co-designers kept on reminding us that “good” communication wouldn’t come from simply telling engagers to ensure that they do a set of actions (e.g., send an email to explain the goals of the session). Although this was important, on their own, these prescribed actions could easily start to feel like a box-checking exercise and leave Pwle feeling tokenized once again.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203c2f485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6203c2f48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a:p>
            <a:pPr marL="0" lvl="0" indent="0" algn="l" rtl="0">
              <a:spcBef>
                <a:spcPts val="0"/>
              </a:spcBef>
              <a:spcAft>
                <a:spcPts val="0"/>
              </a:spcAft>
              <a:buNone/>
            </a:pPr>
            <a:r>
              <a:rPr lang="en"/>
              <a:t>What became clear is that </a:t>
            </a:r>
            <a:endParaRPr/>
          </a:p>
          <a:p>
            <a:pPr marL="0" lvl="0" indent="0" algn="l" rtl="0">
              <a:spcBef>
                <a:spcPts val="0"/>
              </a:spcBef>
              <a:spcAft>
                <a:spcPts val="0"/>
              </a:spcAft>
              <a:buNone/>
            </a:pPr>
            <a:r>
              <a:rPr lang="en"/>
              <a:t>Strong relationships are the roots of meaningful engagements</a:t>
            </a:r>
            <a:endParaRPr/>
          </a:p>
          <a:p>
            <a:pPr marL="0" lvl="0" indent="0" algn="l" rtl="0">
              <a:spcBef>
                <a:spcPts val="0"/>
              </a:spcBef>
              <a:spcAft>
                <a:spcPts val="0"/>
              </a:spcAft>
              <a:buNone/>
            </a:pPr>
            <a:endParaRPr/>
          </a:p>
          <a:p>
            <a:pPr marL="0" lvl="0" indent="0" algn="l" rtl="0">
              <a:spcBef>
                <a:spcPts val="0"/>
              </a:spcBef>
              <a:spcAft>
                <a:spcPts val="0"/>
              </a:spcAft>
              <a:buNone/>
            </a:pPr>
            <a:r>
              <a:rPr lang="en"/>
              <a:t>In other words, meaningful engagements are:</a:t>
            </a:r>
            <a:endParaRPr/>
          </a:p>
          <a:p>
            <a:pPr marL="457200" lvl="0" indent="-298450" algn="l" rtl="0">
              <a:spcBef>
                <a:spcPts val="0"/>
              </a:spcBef>
              <a:spcAft>
                <a:spcPts val="0"/>
              </a:spcAft>
              <a:buSzPts val="1100"/>
              <a:buChar char="-"/>
            </a:pPr>
            <a:r>
              <a:rPr lang="en"/>
              <a:t>Less about following a predetermined checklist or about the tools, tech, and methods used</a:t>
            </a:r>
            <a:endParaRPr/>
          </a:p>
          <a:p>
            <a:pPr marL="457200" lvl="0" indent="-298450" algn="l" rtl="0">
              <a:spcBef>
                <a:spcPts val="0"/>
              </a:spcBef>
              <a:spcAft>
                <a:spcPts val="0"/>
              </a:spcAft>
              <a:buSzPts val="1100"/>
              <a:buChar char="-"/>
            </a:pPr>
            <a:r>
              <a:rPr lang="en"/>
              <a:t>More about building strong relationships that lead to true collaboration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422cad143e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422cad143e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Sarah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Ultimately throughout all of this we learned that to design engagements that are more meaningful and impactful we needed to</a:t>
            </a:r>
            <a:endParaRPr dirty="0"/>
          </a:p>
          <a:p>
            <a:pPr marL="457200" lvl="0" indent="-298450" algn="l" rtl="0">
              <a:spcBef>
                <a:spcPts val="0"/>
              </a:spcBef>
              <a:spcAft>
                <a:spcPts val="0"/>
              </a:spcAft>
              <a:buSzPts val="1100"/>
              <a:buAutoNum type="arabicParenR"/>
            </a:pPr>
            <a:r>
              <a:rPr lang="en" dirty="0"/>
              <a:t>Shift the way we are doing engagement - shift our approach </a:t>
            </a:r>
            <a:endParaRPr dirty="0"/>
          </a:p>
          <a:p>
            <a:pPr marL="457200" lvl="0" indent="-298450" algn="l" rtl="0">
              <a:spcBef>
                <a:spcPts val="0"/>
              </a:spcBef>
              <a:spcAft>
                <a:spcPts val="0"/>
              </a:spcAft>
              <a:buSzPts val="1100"/>
              <a:buAutoNum type="arabicParenR"/>
            </a:pPr>
            <a:r>
              <a:rPr lang="en" b="1" dirty="0">
                <a:solidFill>
                  <a:schemeClr val="dk1"/>
                </a:solidFill>
              </a:rPr>
              <a:t>Shift the way we are thinking about engagement - shift our mindset </a:t>
            </a:r>
            <a:endParaRPr b="1"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highlight>
                  <a:srgbClr val="FFFF00"/>
                </a:highlight>
              </a:rPr>
              <a:t>In other words, these approaches wouldn’t be transformational unless we had taken the time to critically reflect on the mindsets that are driving our actions </a:t>
            </a:r>
            <a:endParaRPr dirty="0">
              <a:solidFill>
                <a:schemeClr val="dk1"/>
              </a:solidFill>
              <a:highlight>
                <a:srgbClr val="FFFF00"/>
              </a:highlight>
            </a:endParaRPr>
          </a:p>
          <a:p>
            <a:pPr marL="457200" lvl="0" indent="-298450" algn="l" rtl="0">
              <a:spcBef>
                <a:spcPts val="0"/>
              </a:spcBef>
              <a:spcAft>
                <a:spcPts val="0"/>
              </a:spcAft>
              <a:buClr>
                <a:schemeClr val="dk1"/>
              </a:buClr>
              <a:buSzPts val="1100"/>
              <a:buChar char="-"/>
            </a:pPr>
            <a:r>
              <a:rPr lang="en" dirty="0">
                <a:solidFill>
                  <a:schemeClr val="dk1"/>
                </a:solidFill>
                <a:highlight>
                  <a:srgbClr val="FFFF00"/>
                </a:highlight>
              </a:rPr>
              <a:t>So we developed a set of mindsets that alongside the principles can bring about more meaningful engagements </a:t>
            </a:r>
            <a:endParaRPr dirty="0">
              <a:solidFill>
                <a:schemeClr val="dk1"/>
              </a:solidFill>
              <a:highlight>
                <a:srgbClr val="FFFF00"/>
              </a:highlight>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069c69694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8069c69694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 </a:t>
            </a:r>
            <a:r>
              <a:rPr lang="en">
                <a:highlight>
                  <a:schemeClr val="accent4"/>
                </a:highlight>
              </a:rPr>
              <a:t>PAUSE HERE FOR QUESTIONS</a:t>
            </a:r>
            <a:endParaRPr>
              <a:highlight>
                <a:schemeClr val="accent4"/>
              </a:highlight>
            </a:endParaRPr>
          </a:p>
          <a:p>
            <a:pPr marL="0" lvl="0" indent="0" algn="l" rtl="0">
              <a:spcBef>
                <a:spcPts val="0"/>
              </a:spcBef>
              <a:spcAft>
                <a:spcPts val="0"/>
              </a:spcAft>
              <a:buNone/>
            </a:pPr>
            <a:endParaRPr/>
          </a:p>
          <a:p>
            <a:pPr marL="0" lvl="0" indent="0" algn="l" rtl="0">
              <a:spcBef>
                <a:spcPts val="0"/>
              </a:spcBef>
              <a:spcAft>
                <a:spcPts val="0"/>
              </a:spcAft>
              <a:buNone/>
            </a:pPr>
            <a:r>
              <a:rPr lang="en"/>
              <a:t>First quote represents that experience of being an input</a:t>
            </a:r>
            <a:endParaRPr/>
          </a:p>
          <a:p>
            <a:pPr marL="0" lvl="0" indent="0" algn="l" rtl="0">
              <a:spcBef>
                <a:spcPts val="0"/>
              </a:spcBef>
              <a:spcAft>
                <a:spcPts val="0"/>
              </a:spcAft>
              <a:buNone/>
            </a:pPr>
            <a:r>
              <a:rPr lang="en"/>
              <a:t>Second quote the labour that is required as we move to focusing on needs of participants.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82fa0d11e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82fa0d11e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8069c69694_1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8069c69694_1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Nadine</a:t>
            </a:r>
            <a:endParaRPr/>
          </a:p>
          <a:p>
            <a:pPr marL="0" lvl="0" indent="0" algn="l" rtl="0">
              <a:spcBef>
                <a:spcPts val="0"/>
              </a:spcBef>
              <a:spcAft>
                <a:spcPts val="0"/>
              </a:spcAft>
              <a:buNone/>
            </a:pPr>
            <a:endParaRPr/>
          </a:p>
          <a:p>
            <a:pPr marL="0" lvl="0" indent="0" algn="l" rtl="0">
              <a:spcBef>
                <a:spcPts val="0"/>
              </a:spcBef>
              <a:spcAft>
                <a:spcPts val="0"/>
              </a:spcAft>
              <a:buNone/>
            </a:pPr>
            <a:r>
              <a:rPr lang="en"/>
              <a:t>Before diving into the mindsets I want to clarify what we mean by establish and emerging </a:t>
            </a:r>
            <a:endParaRPr/>
          </a:p>
          <a:p>
            <a:pPr marL="457200" lvl="0" indent="-298450" algn="l" rtl="0">
              <a:spcBef>
                <a:spcPts val="0"/>
              </a:spcBef>
              <a:spcAft>
                <a:spcPts val="0"/>
              </a:spcAft>
              <a:buSzPts val="1100"/>
              <a:buChar char="-"/>
            </a:pPr>
            <a:r>
              <a:rPr lang="en"/>
              <a:t>When we speak of established vs emerging - this is NOT about saying that established is wrong or bad and emerging is good </a:t>
            </a:r>
            <a:endParaRPr/>
          </a:p>
          <a:p>
            <a:pPr marL="457200" lvl="0" indent="-298450" algn="l" rtl="0">
              <a:spcBef>
                <a:spcPts val="0"/>
              </a:spcBef>
              <a:spcAft>
                <a:spcPts val="0"/>
              </a:spcAft>
              <a:buClr>
                <a:schemeClr val="dk1"/>
              </a:buClr>
              <a:buSzPts val="1100"/>
              <a:buChar char="-"/>
            </a:pPr>
            <a:r>
              <a:rPr lang="en">
                <a:solidFill>
                  <a:schemeClr val="dk1"/>
                </a:solidFill>
              </a:rPr>
              <a:t>We do not mean to say that current Established Mindsets are wrong or bad - these models have greatly served us (and continue to serve us). However, opening space for models that have been on the margins, allows us to meet needs that have often been underserved and challenge how we usually think about what success looks</a:t>
            </a:r>
            <a:endParaRPr>
              <a:solidFill>
                <a:schemeClr val="dk1"/>
              </a:solidFill>
            </a:endParaRPr>
          </a:p>
          <a:p>
            <a:pPr marL="457200" lvl="0" indent="0" algn="l" rtl="0">
              <a:spcBef>
                <a:spcPts val="0"/>
              </a:spcBef>
              <a:spcAft>
                <a:spcPts val="0"/>
              </a:spcAft>
              <a:buNone/>
            </a:pPr>
            <a:r>
              <a:rPr lang="en">
                <a:solidFill>
                  <a:schemeClr val="dk1"/>
                </a:solidFill>
              </a:rPr>
              <a:t>PAUSE - any questions, concerns, discomforts </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highlight>
                  <a:srgbClr val="D8D17C"/>
                </a:highlight>
              </a:rPr>
              <a:t>When we share this people often struggle with feasibility. Keep in mind your habits of thought that can make it hard for us to see the possibility for change</a:t>
            </a:r>
            <a:endParaRPr>
              <a:solidFill>
                <a:schemeClr val="dk1"/>
              </a:solidFill>
              <a:highlight>
                <a:srgbClr val="D8D17C"/>
              </a:highlight>
            </a:endParaRPr>
          </a:p>
          <a:p>
            <a:pPr marL="457200" lvl="0" indent="-298450" algn="l" rtl="0">
              <a:spcBef>
                <a:spcPts val="0"/>
              </a:spcBef>
              <a:spcAft>
                <a:spcPts val="0"/>
              </a:spcAft>
              <a:buClr>
                <a:schemeClr val="dk1"/>
              </a:buClr>
              <a:buSzPts val="1100"/>
              <a:buChar char="-"/>
            </a:pPr>
            <a:r>
              <a:rPr lang="en">
                <a:solidFill>
                  <a:schemeClr val="dk1"/>
                </a:solidFill>
                <a:highlight>
                  <a:srgbClr val="D8D17C"/>
                </a:highlight>
              </a:rPr>
              <a:t>Example of time </a:t>
            </a:r>
            <a:endParaRPr>
              <a:solidFill>
                <a:schemeClr val="dk1"/>
              </a:solidFill>
              <a:highlight>
                <a:srgbClr val="D8D17C"/>
              </a:highlight>
            </a:endParaRPr>
          </a:p>
          <a:p>
            <a:pPr marL="457200" lvl="0" indent="-298450" algn="l" rtl="0">
              <a:spcBef>
                <a:spcPts val="0"/>
              </a:spcBef>
              <a:spcAft>
                <a:spcPts val="0"/>
              </a:spcAft>
              <a:buClr>
                <a:schemeClr val="dk1"/>
              </a:buClr>
              <a:buSzPts val="1100"/>
              <a:buChar char="-"/>
            </a:pPr>
            <a:r>
              <a:rPr lang="en">
                <a:solidFill>
                  <a:schemeClr val="dk1"/>
                </a:solidFill>
                <a:highlight>
                  <a:srgbClr val="D8D17C"/>
                </a:highlight>
              </a:rPr>
              <a:t>Example of interpersonal change vs waiting for top down </a:t>
            </a:r>
            <a:endParaRPr>
              <a:solidFill>
                <a:schemeClr val="dk1"/>
              </a:solidFill>
              <a:highlight>
                <a:srgbClr val="D8D17C"/>
              </a:highlight>
            </a:endParaRPr>
          </a:p>
          <a:p>
            <a:pPr marL="0" lvl="0" indent="0" algn="l" rtl="0">
              <a:spcBef>
                <a:spcPts val="0"/>
              </a:spcBef>
              <a:spcAft>
                <a:spcPts val="0"/>
              </a:spcAft>
              <a:buNone/>
            </a:pPr>
            <a:endParaRPr/>
          </a:p>
          <a:p>
            <a:pPr marL="0" lvl="0" indent="0" algn="l" rtl="0">
              <a:spcBef>
                <a:spcPts val="0"/>
              </a:spcBef>
              <a:spcAft>
                <a:spcPts val="0"/>
              </a:spcAft>
              <a:buNone/>
            </a:pPr>
            <a:r>
              <a:rPr lang="en"/>
              <a:t>I will walk you through each mindset shift and after each one you will reflect on the challenges and what excitements might come up</a:t>
            </a:r>
            <a:endParaRPr/>
          </a:p>
          <a:p>
            <a:pPr marL="457200" lvl="0" indent="-298450" algn="l" rtl="0">
              <a:spcBef>
                <a:spcPts val="0"/>
              </a:spcBef>
              <a:spcAft>
                <a:spcPts val="0"/>
              </a:spcAft>
              <a:buSzPts val="1100"/>
              <a:buChar char="-"/>
            </a:pPr>
            <a:r>
              <a:rPr lang="en"/>
              <a:t>Get your paper and pen ready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8da7cfb5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8da7cfb5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Nadine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Expert Driven: Traditional experts are the best poised to make decisions. Experts know more than non-experts.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Collaborative: Decision-making is most effective when it happens between diverse experts and the people who will be impacted by the decision. PWLE have valuable “expertise” that cannot be accessed solely through academic training.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Take a few moments to reflect on this mindset, specifically</a:t>
            </a:r>
            <a:endParaRPr/>
          </a:p>
          <a:p>
            <a:pPr marL="457200" lvl="0" indent="-298450" algn="l" rtl="0">
              <a:spcBef>
                <a:spcPts val="0"/>
              </a:spcBef>
              <a:spcAft>
                <a:spcPts val="0"/>
              </a:spcAft>
              <a:buSzPts val="1100"/>
              <a:buChar char="-"/>
            </a:pPr>
            <a:r>
              <a:rPr lang="en"/>
              <a:t>What feels exciting about it</a:t>
            </a:r>
            <a:endParaRPr/>
          </a:p>
          <a:p>
            <a:pPr marL="457200" lvl="0" indent="-298450" algn="l" rtl="0">
              <a:spcBef>
                <a:spcPts val="0"/>
              </a:spcBef>
              <a:spcAft>
                <a:spcPts val="0"/>
              </a:spcAft>
              <a:buSzPts val="1100"/>
              <a:buChar char="-"/>
            </a:pPr>
            <a:r>
              <a:rPr lang="en"/>
              <a:t>What feels like a challenge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8da7cfb52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8da7cfb52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Nadine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Goal Oriented: Success is based on our ability to accomplish project goals and emerge with rigorous data. Move at the speed of the predefined timeline.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Process Oriented: Success is based on the quality of the experience of going through a project. Move at the speed of trust.</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Take a few moments to reflect on this mindset, specifically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feels exciting about it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feels like a challenge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da7cfb52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8da7cfb52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Nadine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Keeping things  under control: Knowing the right path from the jump, and avoiding failure when possible, makes for a successful project. Making mistakes is a setback and risks undermining our credibility.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Embracing learning and openness: Being open to what emerges and being able to hold multiple viewpoints makes for a successful project. “Failure” is learning; it allows people to be perceived as complex humans and invites others to provide feedback and learn alongside them.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Take a few moments to reflect on this mindset, specifically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feels exciting about it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feels like a challenge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8da7cfb52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8da7cfb52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Nadine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Big Data: Quantitative data is the best way to understand a social experience as it is easily comparable and representative of an entire population. Outliers in quantitative data are to be excluded to avoid skewing data sets. Qualitative data is largely anecdotal, biased, costly, and time-consuming.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Deep Data: Qualitative and quantitative data serve different purposes, and each offers valuable (but different) insight. Effective research knows how to leverage the differentiated strengths of each method. Qualitative research is best suited to capturing complex and multilayered social experiences and understanding how people make sense of these experiences. Qualitative research is pivotal to innovation as it opens space for the emergence of unexpected/ divergent views that may have previously been overlooked.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Take a few moments to reflect on this mindset, specifically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feels exciting about it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feels like a challenge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7eeb6b49b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7eeb6b49b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Nadine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now its time to explore these in groups - </a:t>
            </a:r>
            <a:endParaRPr dirty="0"/>
          </a:p>
          <a:p>
            <a:pPr marL="457200" lvl="0" indent="-298450" algn="l" rtl="0">
              <a:spcBef>
                <a:spcPts val="0"/>
              </a:spcBef>
              <a:spcAft>
                <a:spcPts val="0"/>
              </a:spcAft>
              <a:buSzPts val="1100"/>
              <a:buChar char="-"/>
            </a:pPr>
            <a:r>
              <a:rPr lang="en" dirty="0"/>
              <a:t>Encourage people to start w</a:t>
            </a:r>
            <a:r>
              <a:rPr lang="en-CA" dirty="0"/>
              <a:t>it</a:t>
            </a:r>
            <a:r>
              <a:rPr lang="en" dirty="0"/>
              <a:t>h a round of brief introductions</a:t>
            </a:r>
          </a:p>
          <a:p>
            <a:pPr marL="457200" lvl="0" indent="-298450" algn="l" rtl="0">
              <a:spcBef>
                <a:spcPts val="0"/>
              </a:spcBef>
              <a:spcAft>
                <a:spcPts val="0"/>
              </a:spcAft>
              <a:buSzPts val="1100"/>
              <a:buChar char="-"/>
            </a:pPr>
            <a:r>
              <a:rPr lang="en" dirty="0"/>
              <a:t>Explain ideation prompts </a:t>
            </a:r>
            <a:endParaRPr dirty="0"/>
          </a:p>
          <a:p>
            <a:pPr marL="457200" lvl="0" indent="-298450" algn="l" rtl="0">
              <a:spcBef>
                <a:spcPts val="0"/>
              </a:spcBef>
              <a:spcAft>
                <a:spcPts val="0"/>
              </a:spcAft>
              <a:buSzPts val="1100"/>
              <a:buChar char="-"/>
            </a:pPr>
            <a:r>
              <a:rPr lang="en" dirty="0"/>
              <a:t>We will come back together in aprox 20-25 minutes and share back with the larger group - so think about what you would like to share back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422cad143e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422cad143e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Nadine</a:t>
            </a:r>
            <a:endParaRPr/>
          </a:p>
          <a:p>
            <a:pPr marL="0" lvl="0" indent="0" algn="l" rtl="0">
              <a:spcBef>
                <a:spcPts val="0"/>
              </a:spcBef>
              <a:spcAft>
                <a:spcPts val="0"/>
              </a:spcAft>
              <a:buNone/>
            </a:pPr>
            <a:endParaRPr/>
          </a:p>
          <a:p>
            <a:pPr marL="0" lvl="0" indent="0" algn="l" rtl="0">
              <a:spcBef>
                <a:spcPts val="0"/>
              </a:spcBef>
              <a:spcAft>
                <a:spcPts val="0"/>
              </a:spcAft>
              <a:buNone/>
            </a:pPr>
            <a:r>
              <a:rPr lang="en"/>
              <a:t>Ask per mindset!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8069c69694_1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8069c69694_1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Sarah with Manuel’s Recording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8d7ceb95a0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8d7ceb95a0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Sarah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d7ceb95a0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d7ceb95a0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68467b325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68467b32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68467b325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68467b325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i="1" dirty="0"/>
              <a:t>Previous speaking notes are below - feel free to use your own</a:t>
            </a:r>
            <a:r>
              <a:rPr lang="en" dirty="0">
                <a:highlight>
                  <a:srgbClr val="FFFF00"/>
                </a:highlight>
              </a:rPr>
              <a:t>. </a:t>
            </a:r>
            <a:endParaRPr dirty="0">
              <a:highlight>
                <a:srgbClr val="FFFF00"/>
              </a:highlight>
            </a:endParaRPr>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With that, we wanted to start with pausing for you to arrive and slow down and to sit with the acknowledgements. As </a:t>
            </a:r>
            <a:r>
              <a:rPr lang="en" dirty="0">
                <a:solidFill>
                  <a:schemeClr val="dk1"/>
                </a:solidFill>
              </a:rPr>
              <a:t>Philosopher Bay Akomolofe reminds us - the times are urgent, let us slow down - in other words, slowing down might be the most radical thing we can do in these pressing times </a:t>
            </a:r>
            <a:endParaRPr dirty="0">
              <a:solidFill>
                <a:schemeClr val="dk1"/>
              </a:solidFill>
            </a:endParaRPr>
          </a:p>
          <a:p>
            <a:pPr marL="457200" lvl="0" indent="-298450" algn="l" rtl="0">
              <a:spcBef>
                <a:spcPts val="0"/>
              </a:spcBef>
              <a:spcAft>
                <a:spcPts val="0"/>
              </a:spcAft>
              <a:buSzPts val="1100"/>
              <a:buChar char="-"/>
            </a:pPr>
            <a:r>
              <a:rPr lang="en" dirty="0"/>
              <a:t>Before diving in we want to recognize that the format of a relatively short meeting is in a way in tension with some of the learnings we will speaking about - for example, we will be speaking about moving at the speed of trust (instead of pre-established outcomes) and this takes time. These are some of the inherent tensions that might come up as we explore co-design today - and our invitation to you is to let go of good or bad or right and wrong, and instead explore the implications of different ways of working - what does it allow or limit. </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422cad143e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422cad143e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We find ourselves in a moment of cultural change — people are becoming increasingly dissatisfied with opaque and top-down processes. And this is happening across a broad range of areas - including policy making, corporate decision-making. </a:t>
            </a:r>
            <a:endParaRPr/>
          </a:p>
          <a:p>
            <a:pPr marL="457200" lvl="0" indent="-298450" algn="l" rtl="0">
              <a:spcBef>
                <a:spcPts val="0"/>
              </a:spcBef>
              <a:spcAft>
                <a:spcPts val="0"/>
              </a:spcAft>
              <a:buSzPts val="1100"/>
              <a:buChar char="-"/>
            </a:pPr>
            <a:r>
              <a:rPr lang="en"/>
              <a:t>Instead, people are demanding increased transparency and expecting to meaningfully shape the decisions that will impact them.</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203c2f4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6203c2f4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a:t>
            </a:r>
            <a:endParaRPr/>
          </a:p>
          <a:p>
            <a:pPr marL="0" lvl="0" indent="0" algn="l" rtl="0">
              <a:spcBef>
                <a:spcPts val="0"/>
              </a:spcBef>
              <a:spcAft>
                <a:spcPts val="0"/>
              </a:spcAft>
              <a:buNone/>
            </a:pPr>
            <a:endParaRPr/>
          </a:p>
          <a:p>
            <a:pPr marL="0" lvl="0" indent="0" algn="l" rtl="0">
              <a:spcBef>
                <a:spcPts val="0"/>
              </a:spcBef>
              <a:spcAft>
                <a:spcPts val="0"/>
              </a:spcAft>
              <a:buNone/>
            </a:pPr>
            <a:r>
              <a:rPr lang="en"/>
              <a:t>And PWLE shared this sentiment with us throughout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pandemic raised the question, have people lost trust in government? Or is the bigger problem that governments don’t trust people? </a:t>
            </a:r>
            <a:endParaRPr/>
          </a:p>
          <a:p>
            <a:pPr marL="0" lvl="0" indent="0" algn="l" rtl="0">
              <a:spcBef>
                <a:spcPts val="0"/>
              </a:spcBef>
              <a:spcAft>
                <a:spcPts val="0"/>
              </a:spcAft>
              <a:buClr>
                <a:schemeClr val="dk1"/>
              </a:buClr>
              <a:buSzPts val="1100"/>
              <a:buFont typeface="Arial"/>
              <a:buNone/>
            </a:pPr>
            <a:r>
              <a:rPr lang="en"/>
              <a:t>Either way, the path to re-building trust involves greater citizen participation in decision making.”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203c2f485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203c2f48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a:p>
            <a:pPr marL="0" lvl="0" indent="0" algn="l" rtl="0">
              <a:spcBef>
                <a:spcPts val="0"/>
              </a:spcBef>
              <a:spcAft>
                <a:spcPts val="0"/>
              </a:spcAft>
              <a:buNone/>
            </a:pPr>
            <a:r>
              <a:rPr lang="en"/>
              <a:t>We entered this space with a foundational challenge</a:t>
            </a:r>
            <a:endParaRPr/>
          </a:p>
          <a:p>
            <a:pPr marL="457200" lvl="0" indent="-298450" algn="l" rtl="0">
              <a:spcBef>
                <a:spcPts val="0"/>
              </a:spcBef>
              <a:spcAft>
                <a:spcPts val="0"/>
              </a:spcAft>
              <a:buSzPts val="1100"/>
              <a:buChar char="-"/>
            </a:pPr>
            <a:r>
              <a:rPr lang="en"/>
              <a:t>Engagements are no longer a nice to have: roundtables, working groups, committees and councils that include persons with lived experience are becoming more common across governments and other sectors.</a:t>
            </a:r>
            <a:endParaRPr/>
          </a:p>
          <a:p>
            <a:pPr marL="457200" lvl="0" indent="-298450" algn="l" rtl="0">
              <a:spcBef>
                <a:spcPts val="0"/>
              </a:spcBef>
              <a:spcAft>
                <a:spcPts val="0"/>
              </a:spcAft>
              <a:buSzPts val="1100"/>
              <a:buChar char="-"/>
            </a:pPr>
            <a:r>
              <a:rPr lang="en"/>
              <a:t>Yet, when we do engage people, we often focus on what we (as engagers) need and is achievable —we have little understanding of the needs and desires of those being engaged.</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203c2f48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6203c2f48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a:p>
            <a:pPr marL="0" lvl="0" indent="0" algn="l" rtl="0">
              <a:spcBef>
                <a:spcPts val="0"/>
              </a:spcBef>
              <a:spcAft>
                <a:spcPts val="0"/>
              </a:spcAft>
              <a:buNone/>
            </a:pPr>
            <a:r>
              <a:rPr lang="en"/>
              <a:t>So our goal was to </a:t>
            </a:r>
            <a:endParaRPr/>
          </a:p>
          <a:p>
            <a:pPr marL="457200" lvl="0" indent="-298450" algn="l" rtl="0">
              <a:spcBef>
                <a:spcPts val="0"/>
              </a:spcBef>
              <a:spcAft>
                <a:spcPts val="0"/>
              </a:spcAft>
              <a:buSzPts val="1100"/>
              <a:buChar char="-"/>
            </a:pPr>
            <a:r>
              <a:rPr lang="en"/>
              <a:t>Understanding engagement from the perspective of those being engaged (PWLE*) </a:t>
            </a:r>
            <a:endParaRPr/>
          </a:p>
          <a:p>
            <a:pPr marL="457200" lvl="0" indent="-298450" algn="l" rtl="0">
              <a:spcBef>
                <a:spcPts val="0"/>
              </a:spcBef>
              <a:spcAft>
                <a:spcPts val="0"/>
              </a:spcAft>
              <a:buSzPts val="1100"/>
              <a:buChar char="-"/>
            </a:pPr>
            <a:r>
              <a:rPr lang="en"/>
              <a:t>and how  government employees can approach engagements so they are meaningful, inclusive, and impactful for all involved.</a:t>
            </a:r>
            <a:endParaRPr/>
          </a:p>
          <a:p>
            <a:pPr marL="0" lvl="0" indent="0" algn="l" rtl="0">
              <a:spcBef>
                <a:spcPts val="0"/>
              </a:spcBef>
              <a:spcAft>
                <a:spcPts val="0"/>
              </a:spcAft>
              <a:buNone/>
            </a:pPr>
            <a:endParaRPr/>
          </a:p>
          <a:p>
            <a:pPr marL="0" lvl="0" indent="0" algn="l" rtl="0">
              <a:spcBef>
                <a:spcPts val="0"/>
              </a:spcBef>
              <a:spcAft>
                <a:spcPts val="0"/>
              </a:spcAft>
              <a:buNone/>
            </a:pPr>
            <a:r>
              <a:rPr lang="en"/>
              <a:t>We employ the word PWLE in this presentation to speak about people with lived experience. </a:t>
            </a:r>
            <a:endParaRPr/>
          </a:p>
          <a:p>
            <a:pPr marL="457200" lvl="0" indent="-298450" algn="l" rtl="0">
              <a:spcBef>
                <a:spcPts val="0"/>
              </a:spcBef>
              <a:spcAft>
                <a:spcPts val="0"/>
              </a:spcAft>
              <a:buSzPts val="1100"/>
              <a:buChar char="-"/>
            </a:pPr>
            <a:r>
              <a:rPr lang="en"/>
              <a:t>Someone who has direct personal experience with the specific subject matter. </a:t>
            </a:r>
            <a:endParaRPr/>
          </a:p>
          <a:p>
            <a:pPr marL="457200" lvl="0" indent="-298450" algn="l" rtl="0">
              <a:spcBef>
                <a:spcPts val="0"/>
              </a:spcBef>
              <a:spcAft>
                <a:spcPts val="0"/>
              </a:spcAft>
              <a:buSzPts val="1100"/>
              <a:buChar char="-"/>
            </a:pPr>
            <a:r>
              <a:rPr lang="en"/>
              <a:t>Inclusive of a broader scope of descriptors such as patient, family, caregiver, citizen, and community member. </a:t>
            </a:r>
            <a:endParaRPr/>
          </a:p>
          <a:p>
            <a:pPr marL="457200" lvl="0" indent="-298450" algn="l" rtl="0">
              <a:spcBef>
                <a:spcPts val="0"/>
              </a:spcBef>
              <a:spcAft>
                <a:spcPts val="0"/>
              </a:spcAft>
              <a:buSzPts val="1100"/>
              <a:buChar char="-"/>
            </a:pPr>
            <a:r>
              <a:rPr lang="en"/>
              <a:t>What became clear throughout the work is that language matters: the words we use define how we see people and what we see as possible </a:t>
            </a:r>
            <a:endParaRPr/>
          </a:p>
          <a:p>
            <a:pPr marL="457200" lvl="0" indent="-298450" algn="l" rtl="0">
              <a:spcBef>
                <a:spcPts val="0"/>
              </a:spcBef>
              <a:spcAft>
                <a:spcPts val="0"/>
              </a:spcAft>
              <a:buSzPts val="1100"/>
              <a:buChar char="-"/>
            </a:pPr>
            <a:r>
              <a:rPr lang="en"/>
              <a:t>As such part of the process was to co-define as a team the lexicon we would use</a:t>
            </a:r>
            <a:endParaRPr/>
          </a:p>
          <a:p>
            <a:pPr marL="457200" lvl="0" indent="-298450" algn="l" rtl="0">
              <a:spcBef>
                <a:spcPts val="0"/>
              </a:spcBef>
              <a:spcAft>
                <a:spcPts val="0"/>
              </a:spcAft>
              <a:buSzPts val="1100"/>
              <a:buChar char="-"/>
            </a:pPr>
            <a:r>
              <a:rPr lang="en"/>
              <a:t>PWLE overall was what resonated most with people as it honoured people's actual human experience in a respectful way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eab2e0b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eab2e0b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a:p>
            <a:pPr marL="0" lvl="0" indent="0" algn="l" rtl="0">
              <a:spcBef>
                <a:spcPts val="0"/>
              </a:spcBef>
              <a:spcAft>
                <a:spcPts val="0"/>
              </a:spcAft>
              <a:buNone/>
            </a:pPr>
            <a:r>
              <a:rPr lang="en"/>
              <a:t>So how did we approach this challenge</a:t>
            </a:r>
            <a:endParaRPr/>
          </a:p>
          <a:p>
            <a:pPr marL="0" lvl="0" indent="0" algn="l" rtl="0">
              <a:spcBef>
                <a:spcPts val="0"/>
              </a:spcBef>
              <a:spcAft>
                <a:spcPts val="0"/>
              </a:spcAft>
              <a:buNone/>
            </a:pPr>
            <a:r>
              <a:rPr lang="en"/>
              <a:t>We undertook three keys teps</a:t>
            </a:r>
            <a:endParaRPr/>
          </a:p>
          <a:p>
            <a:pPr marL="457200" lvl="0" indent="-298450" algn="l" rtl="0">
              <a:spcBef>
                <a:spcPts val="0"/>
              </a:spcBef>
              <a:spcAft>
                <a:spcPts val="0"/>
              </a:spcAft>
              <a:buSzPts val="1100"/>
              <a:buAutoNum type="arabicPeriod"/>
            </a:pPr>
            <a:r>
              <a:rPr lang="en"/>
              <a:t>Environmental Scan - review of literature on the topic, including best practices. Interviews with policy analysts and practitioners outside of HC who are doing engagement differently.</a:t>
            </a:r>
            <a:endParaRPr/>
          </a:p>
          <a:p>
            <a:pPr marL="457200" lvl="0" indent="-298450" algn="l" rtl="0">
              <a:spcBef>
                <a:spcPts val="0"/>
              </a:spcBef>
              <a:spcAft>
                <a:spcPts val="0"/>
              </a:spcAft>
              <a:buSzPts val="1100"/>
              <a:buAutoNum type="arabicPeriod"/>
            </a:pPr>
            <a:r>
              <a:rPr lang="en"/>
              <a:t>Interviews with PWLE exploring the current state of engagement and their ideal engagement experience. </a:t>
            </a:r>
            <a:endParaRPr/>
          </a:p>
          <a:p>
            <a:pPr marL="914400" lvl="1" indent="-298450" algn="l" rtl="0">
              <a:spcBef>
                <a:spcPts val="0"/>
              </a:spcBef>
              <a:spcAft>
                <a:spcPts val="0"/>
              </a:spcAft>
              <a:buSzPts val="1100"/>
              <a:buAutoNum type="alphaLcPeriod"/>
            </a:pPr>
            <a:r>
              <a:rPr lang="en"/>
              <a:t>We learned very quickly that engagement often felt one sided and didn’t engage people as experts in their own right.</a:t>
            </a:r>
            <a:endParaRPr/>
          </a:p>
          <a:p>
            <a:pPr marL="457200" lvl="0" indent="-298450" algn="l" rtl="0">
              <a:spcBef>
                <a:spcPts val="0"/>
              </a:spcBef>
              <a:spcAft>
                <a:spcPts val="0"/>
              </a:spcAft>
              <a:buSzPts val="1100"/>
              <a:buAutoNum type="arabicPeriod"/>
            </a:pPr>
            <a:r>
              <a:rPr lang="en"/>
              <a:t>It became clear that it was important for us to move beyond just having PWLE input into a process and actually open space for them to be co-creators, and co-designers of what an ideal engagement experience would look like. So we tested this out! We held a series of co-design sessions bringing together policy analysis and PWLE to co-envision what an ideal future of engagement would be.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itle">
  <p:cSld name="TITL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ppendix">
  <p:cSld name="TITLE_1_1_2_1_1_2">
    <p:spTree>
      <p:nvGrpSpPr>
        <p:cNvPr id="1" name="Shape 48"/>
        <p:cNvGrpSpPr/>
        <p:nvPr/>
      </p:nvGrpSpPr>
      <p:grpSpPr>
        <a:xfrm>
          <a:off x="0" y="0"/>
          <a:ext cx="0" cy="0"/>
          <a:chOff x="0" y="0"/>
          <a:chExt cx="0" cy="0"/>
        </a:xfrm>
      </p:grpSpPr>
      <p:sp>
        <p:nvSpPr>
          <p:cNvPr id="49" name="Google Shape;49;p11"/>
          <p:cNvSpPr txBox="1"/>
          <p:nvPr/>
        </p:nvSpPr>
        <p:spPr>
          <a:xfrm>
            <a:off x="543375" y="239975"/>
            <a:ext cx="40149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B35527"/>
                </a:solidFill>
                <a:latin typeface="IM Fell Double Pica"/>
                <a:ea typeface="IM Fell Double Pica"/>
                <a:cs typeface="IM Fell Double Pica"/>
                <a:sym typeface="IM Fell Double Pica"/>
              </a:rPr>
              <a:t>Appendix</a:t>
            </a:r>
            <a:endParaRPr sz="1200" i="1">
              <a:solidFill>
                <a:srgbClr val="B35527"/>
              </a:solidFill>
              <a:latin typeface="IM Fell Double Pica"/>
              <a:ea typeface="IM Fell Double Pica"/>
              <a:cs typeface="IM Fell Double Pica"/>
              <a:sym typeface="IM Fell Double Pica"/>
            </a:endParaRPr>
          </a:p>
        </p:txBody>
      </p:sp>
      <p:sp>
        <p:nvSpPr>
          <p:cNvPr id="50" name="Google Shape;50;p11"/>
          <p:cNvSpPr txBox="1"/>
          <p:nvPr/>
        </p:nvSpPr>
        <p:spPr>
          <a:xfrm>
            <a:off x="543375" y="4756150"/>
            <a:ext cx="6136200" cy="38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000"/>
              </a:spcBef>
              <a:spcAft>
                <a:spcPts val="1000"/>
              </a:spcAft>
              <a:buNone/>
            </a:pPr>
            <a:r>
              <a:rPr lang="en" sz="700">
                <a:solidFill>
                  <a:srgbClr val="4F3872"/>
                </a:solidFill>
                <a:latin typeface="Lexend"/>
                <a:ea typeface="Lexend"/>
                <a:cs typeface="Lexend"/>
                <a:sym typeface="Lexend"/>
              </a:rPr>
              <a:t>Project Heart </a:t>
            </a:r>
            <a:r>
              <a:rPr lang="en" sz="700">
                <a:solidFill>
                  <a:srgbClr val="4F3872"/>
                </a:solidFill>
                <a:latin typeface="Lexend ExtraLight"/>
                <a:ea typeface="Lexend ExtraLight"/>
                <a:cs typeface="Lexend ExtraLight"/>
                <a:sym typeface="Lexend ExtraLight"/>
              </a:rPr>
              <a:t>A Collaborative Exploration of the Future of Engagement  2023</a:t>
            </a:r>
            <a:endParaRPr sz="700">
              <a:solidFill>
                <a:srgbClr val="4F3872"/>
              </a:solidFill>
              <a:latin typeface="Lexend"/>
              <a:ea typeface="Lexend"/>
              <a:cs typeface="Lexend"/>
              <a:sym typeface="Lexend"/>
            </a:endParaRPr>
          </a:p>
        </p:txBody>
      </p:sp>
      <p:sp>
        <p:nvSpPr>
          <p:cNvPr id="51" name="Google Shape;51;p11"/>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B35527"/>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B35527"/>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B35527"/>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B35527"/>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B35527"/>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B35527"/>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B35527"/>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B35527"/>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B35527"/>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
  <p:cSld name="TITLE_1_1_2_1_1_2_1">
    <p:spTree>
      <p:nvGrpSpPr>
        <p:cNvPr id="1" name="Shape 52"/>
        <p:cNvGrpSpPr/>
        <p:nvPr/>
      </p:nvGrpSpPr>
      <p:grpSpPr>
        <a:xfrm>
          <a:off x="0" y="0"/>
          <a:ext cx="0" cy="0"/>
          <a:chOff x="0" y="0"/>
          <a:chExt cx="0" cy="0"/>
        </a:xfrm>
      </p:grpSpPr>
      <p:sp>
        <p:nvSpPr>
          <p:cNvPr id="53" name="Google Shape;53;p12"/>
          <p:cNvSpPr txBox="1"/>
          <p:nvPr/>
        </p:nvSpPr>
        <p:spPr>
          <a:xfrm>
            <a:off x="2140225" y="4711800"/>
            <a:ext cx="6136200" cy="387300"/>
          </a:xfrm>
          <a:prstGeom prst="rect">
            <a:avLst/>
          </a:prstGeom>
          <a:noFill/>
          <a:ln>
            <a:noFill/>
          </a:ln>
        </p:spPr>
        <p:txBody>
          <a:bodyPr spcFirstLastPara="1" wrap="square" lIns="91425" tIns="91425" rIns="91425" bIns="91425" anchor="t" anchorCtr="0">
            <a:noAutofit/>
          </a:bodyPr>
          <a:lstStyle/>
          <a:p>
            <a:pPr marL="0" lvl="0" indent="0" algn="r" rtl="0">
              <a:lnSpc>
                <a:spcPct val="80000"/>
              </a:lnSpc>
              <a:spcBef>
                <a:spcPts val="2000"/>
              </a:spcBef>
              <a:spcAft>
                <a:spcPts val="1000"/>
              </a:spcAft>
              <a:buNone/>
            </a:pPr>
            <a:r>
              <a:rPr lang="en" sz="700">
                <a:solidFill>
                  <a:srgbClr val="FFFFFF"/>
                </a:solidFill>
                <a:latin typeface="Lexend"/>
                <a:ea typeface="Lexend"/>
                <a:cs typeface="Lexend"/>
                <a:sym typeface="Lexend"/>
              </a:rPr>
              <a:t>Project Heart </a:t>
            </a:r>
            <a:r>
              <a:rPr lang="en" sz="700">
                <a:solidFill>
                  <a:srgbClr val="FFFFFF"/>
                </a:solidFill>
                <a:latin typeface="Lexend ExtraLight"/>
                <a:ea typeface="Lexend ExtraLight"/>
                <a:cs typeface="Lexend ExtraLight"/>
                <a:sym typeface="Lexend ExtraLight"/>
              </a:rPr>
              <a:t>A Collaborative Exploration of the Future of Engagement  2023</a:t>
            </a:r>
            <a:endParaRPr sz="700">
              <a:solidFill>
                <a:srgbClr val="FFFFFF"/>
              </a:solidFill>
              <a:latin typeface="Lexend"/>
              <a:ea typeface="Lexend"/>
              <a:cs typeface="Lexend"/>
              <a:sym typeface="Lexend"/>
            </a:endParaRPr>
          </a:p>
        </p:txBody>
      </p:sp>
      <p:sp>
        <p:nvSpPr>
          <p:cNvPr id="54" name="Google Shape;54;p12"/>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FFFFFF"/>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FFFFFF"/>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FFFFFF"/>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FFFFFF"/>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FFFFFF"/>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FFFFFF"/>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FFFFFF"/>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FFFFFF"/>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FFFFFF"/>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sldNum" idx="12"/>
          </p:nvPr>
        </p:nvSpPr>
        <p:spPr>
          <a:xfrm>
            <a:off x="8283608" y="3777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duction 1">
  <p:cSld name="TITLE_2">
    <p:spTree>
      <p:nvGrpSpPr>
        <p:cNvPr id="1" name="Shape 9"/>
        <p:cNvGrpSpPr/>
        <p:nvPr/>
      </p:nvGrpSpPr>
      <p:grpSpPr>
        <a:xfrm>
          <a:off x="0" y="0"/>
          <a:ext cx="0" cy="0"/>
          <a:chOff x="0" y="0"/>
          <a:chExt cx="0" cy="0"/>
        </a:xfrm>
      </p:grpSpPr>
      <p:sp>
        <p:nvSpPr>
          <p:cNvPr id="10" name="Google Shape;10;p3"/>
          <p:cNvSpPr txBox="1"/>
          <p:nvPr/>
        </p:nvSpPr>
        <p:spPr>
          <a:xfrm>
            <a:off x="543375" y="4667250"/>
            <a:ext cx="4014900" cy="47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700">
                <a:solidFill>
                  <a:srgbClr val="4F3872"/>
                </a:solidFill>
                <a:latin typeface="Lexend"/>
                <a:ea typeface="Lexend"/>
                <a:cs typeface="Lexend"/>
                <a:sym typeface="Lexend"/>
              </a:rPr>
              <a:t>Project Heart </a:t>
            </a:r>
            <a:r>
              <a:rPr lang="en" sz="700">
                <a:solidFill>
                  <a:srgbClr val="4F3872"/>
                </a:solidFill>
                <a:latin typeface="Lexend ExtraLight"/>
                <a:ea typeface="Lexend ExtraLight"/>
                <a:cs typeface="Lexend ExtraLight"/>
                <a:sym typeface="Lexend ExtraLight"/>
              </a:rPr>
              <a:t>A Collaborative Exploration of the Future of Engagement  2023</a:t>
            </a:r>
            <a:endParaRPr sz="700">
              <a:solidFill>
                <a:srgbClr val="4F3872"/>
              </a:solidFill>
              <a:latin typeface="Lexend"/>
              <a:ea typeface="Lexend"/>
              <a:cs typeface="Lexend"/>
              <a:sym typeface="Lexend"/>
            </a:endParaRPr>
          </a:p>
        </p:txBody>
      </p:sp>
      <p:sp>
        <p:nvSpPr>
          <p:cNvPr id="11" name="Google Shape;11;p3"/>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B35527"/>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B35527"/>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B35527"/>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B35527"/>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B35527"/>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B35527"/>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B35527"/>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B35527"/>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B35527"/>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e Context">
  <p:cSld name="TITLE_1">
    <p:spTree>
      <p:nvGrpSpPr>
        <p:cNvPr id="1" name="Shape 12"/>
        <p:cNvGrpSpPr/>
        <p:nvPr/>
      </p:nvGrpSpPr>
      <p:grpSpPr>
        <a:xfrm>
          <a:off x="0" y="0"/>
          <a:ext cx="0" cy="0"/>
          <a:chOff x="0" y="0"/>
          <a:chExt cx="0" cy="0"/>
        </a:xfrm>
      </p:grpSpPr>
      <p:sp>
        <p:nvSpPr>
          <p:cNvPr id="13" name="Google Shape;13;p4"/>
          <p:cNvSpPr txBox="1"/>
          <p:nvPr/>
        </p:nvSpPr>
        <p:spPr>
          <a:xfrm>
            <a:off x="543375" y="239975"/>
            <a:ext cx="40149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A57E93"/>
                </a:solidFill>
                <a:latin typeface="IM Fell Double Pica"/>
                <a:ea typeface="IM Fell Double Pica"/>
                <a:cs typeface="IM Fell Double Pica"/>
                <a:sym typeface="IM Fell Double Pica"/>
              </a:rPr>
              <a:t>Introduction</a:t>
            </a:r>
            <a:endParaRPr sz="1200">
              <a:solidFill>
                <a:srgbClr val="A57E93"/>
              </a:solidFill>
              <a:latin typeface="IM Fell Double Pica"/>
              <a:ea typeface="IM Fell Double Pica"/>
              <a:cs typeface="IM Fell Double Pica"/>
              <a:sym typeface="IM Fell Double Pica"/>
            </a:endParaRPr>
          </a:p>
        </p:txBody>
      </p:sp>
      <p:sp>
        <p:nvSpPr>
          <p:cNvPr id="14" name="Google Shape;14;p4"/>
          <p:cNvSpPr txBox="1"/>
          <p:nvPr/>
        </p:nvSpPr>
        <p:spPr>
          <a:xfrm>
            <a:off x="543375" y="4756150"/>
            <a:ext cx="6136200" cy="38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000"/>
              </a:spcBef>
              <a:spcAft>
                <a:spcPts val="1000"/>
              </a:spcAft>
              <a:buNone/>
            </a:pPr>
            <a:r>
              <a:rPr lang="en" sz="700">
                <a:solidFill>
                  <a:srgbClr val="391020"/>
                </a:solidFill>
                <a:latin typeface="Lexend"/>
                <a:ea typeface="Lexend"/>
                <a:cs typeface="Lexend"/>
                <a:sym typeface="Lexend"/>
              </a:rPr>
              <a:t>Project Heart </a:t>
            </a:r>
            <a:r>
              <a:rPr lang="en" sz="700">
                <a:solidFill>
                  <a:srgbClr val="391020"/>
                </a:solidFill>
                <a:latin typeface="Lexend ExtraLight"/>
                <a:ea typeface="Lexend ExtraLight"/>
                <a:cs typeface="Lexend ExtraLight"/>
                <a:sym typeface="Lexend ExtraLight"/>
              </a:rPr>
              <a:t>A Collaborative Exploration of the Future of Engagement  2023</a:t>
            </a:r>
            <a:endParaRPr sz="700">
              <a:solidFill>
                <a:srgbClr val="391020"/>
              </a:solidFill>
              <a:latin typeface="Lexend"/>
              <a:ea typeface="Lexend"/>
              <a:cs typeface="Lexend"/>
              <a:sym typeface="Lexend"/>
            </a:endParaRPr>
          </a:p>
        </p:txBody>
      </p:sp>
      <p:sp>
        <p:nvSpPr>
          <p:cNvPr id="15" name="Google Shape;15;p4"/>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A57E93"/>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A57E93"/>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A57E93"/>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A57E93"/>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A57E93"/>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A57E93"/>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A57E93"/>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A57E93"/>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A57E93"/>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e Learnings">
  <p:cSld name="TITLE_1_1">
    <p:spTree>
      <p:nvGrpSpPr>
        <p:cNvPr id="1" name="Shape 16"/>
        <p:cNvGrpSpPr/>
        <p:nvPr/>
      </p:nvGrpSpPr>
      <p:grpSpPr>
        <a:xfrm>
          <a:off x="0" y="0"/>
          <a:ext cx="0" cy="0"/>
          <a:chOff x="0" y="0"/>
          <a:chExt cx="0" cy="0"/>
        </a:xfrm>
      </p:grpSpPr>
      <p:sp>
        <p:nvSpPr>
          <p:cNvPr id="17" name="Google Shape;17;p5"/>
          <p:cNvSpPr txBox="1"/>
          <p:nvPr/>
        </p:nvSpPr>
        <p:spPr>
          <a:xfrm>
            <a:off x="543375" y="4756150"/>
            <a:ext cx="6136200" cy="38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000"/>
              </a:spcBef>
              <a:spcAft>
                <a:spcPts val="1000"/>
              </a:spcAft>
              <a:buNone/>
            </a:pPr>
            <a:r>
              <a:rPr lang="en" sz="700">
                <a:solidFill>
                  <a:srgbClr val="D8D17C"/>
                </a:solidFill>
                <a:latin typeface="Lexend"/>
                <a:ea typeface="Lexend"/>
                <a:cs typeface="Lexend"/>
                <a:sym typeface="Lexend"/>
              </a:rPr>
              <a:t>Project Heart </a:t>
            </a:r>
            <a:r>
              <a:rPr lang="en" sz="700">
                <a:solidFill>
                  <a:srgbClr val="D8D17C"/>
                </a:solidFill>
                <a:latin typeface="Lexend ExtraLight"/>
                <a:ea typeface="Lexend ExtraLight"/>
                <a:cs typeface="Lexend ExtraLight"/>
                <a:sym typeface="Lexend ExtraLight"/>
              </a:rPr>
              <a:t>A Collaborative Exploration of the Future of Engagement  2023</a:t>
            </a:r>
            <a:endParaRPr sz="700">
              <a:solidFill>
                <a:srgbClr val="D8D17C"/>
              </a:solidFill>
              <a:latin typeface="Lexend"/>
              <a:ea typeface="Lexend"/>
              <a:cs typeface="Lexend"/>
              <a:sym typeface="Lexend"/>
            </a:endParaRPr>
          </a:p>
        </p:txBody>
      </p:sp>
      <p:sp>
        <p:nvSpPr>
          <p:cNvPr id="18" name="Google Shape;18;p5"/>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9BB196"/>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9BB196"/>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9BB196"/>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9BB196"/>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9BB196"/>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9BB196"/>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9BB196"/>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9BB196"/>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9BB196"/>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e Learnings Blank">
  <p:cSld name="TITLE_1_1_4">
    <p:spTree>
      <p:nvGrpSpPr>
        <p:cNvPr id="1" name="Shape 19"/>
        <p:cNvGrpSpPr/>
        <p:nvPr/>
      </p:nvGrpSpPr>
      <p:grpSpPr>
        <a:xfrm>
          <a:off x="0" y="0"/>
          <a:ext cx="0" cy="0"/>
          <a:chOff x="0" y="0"/>
          <a:chExt cx="0" cy="0"/>
        </a:xfrm>
      </p:grpSpPr>
      <p:sp>
        <p:nvSpPr>
          <p:cNvPr id="20" name="Google Shape;20;p6"/>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9BB196"/>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9BB196"/>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9BB196"/>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9BB196"/>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9BB196"/>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9BB196"/>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9BB196"/>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9BB196"/>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9BB196"/>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e Learnings - no project heart">
  <p:cSld name="TITLE_1_1_3">
    <p:spTree>
      <p:nvGrpSpPr>
        <p:cNvPr id="1" name="Shape 21"/>
        <p:cNvGrpSpPr/>
        <p:nvPr/>
      </p:nvGrpSpPr>
      <p:grpSpPr>
        <a:xfrm>
          <a:off x="0" y="0"/>
          <a:ext cx="0" cy="0"/>
          <a:chOff x="0" y="0"/>
          <a:chExt cx="0" cy="0"/>
        </a:xfrm>
      </p:grpSpPr>
      <p:sp>
        <p:nvSpPr>
          <p:cNvPr id="22" name="Google Shape;22;p7"/>
          <p:cNvSpPr txBox="1"/>
          <p:nvPr/>
        </p:nvSpPr>
        <p:spPr>
          <a:xfrm>
            <a:off x="543375" y="239975"/>
            <a:ext cx="40149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9BB196"/>
                </a:solidFill>
                <a:latin typeface="IM Fell Double Pica"/>
                <a:ea typeface="IM Fell Double Pica"/>
                <a:cs typeface="IM Fell Double Pica"/>
                <a:sym typeface="IM Fell Double Pica"/>
              </a:rPr>
              <a:t>The Learnings</a:t>
            </a:r>
            <a:endParaRPr sz="1200">
              <a:solidFill>
                <a:srgbClr val="9BB196"/>
              </a:solidFill>
              <a:latin typeface="IM Fell Double Pica"/>
              <a:ea typeface="IM Fell Double Pica"/>
              <a:cs typeface="IM Fell Double Pica"/>
              <a:sym typeface="IM Fell Double Pica"/>
            </a:endParaRPr>
          </a:p>
        </p:txBody>
      </p:sp>
      <p:sp>
        <p:nvSpPr>
          <p:cNvPr id="23" name="Google Shape;23;p7"/>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9BB196"/>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9BB196"/>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9BB196"/>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9BB196"/>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9BB196"/>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9BB196"/>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9BB196"/>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9BB196"/>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9BB196"/>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 Possible Future">
  <p:cSld name="TITLE_1_1_1">
    <p:spTree>
      <p:nvGrpSpPr>
        <p:cNvPr id="1" name="Shape 24"/>
        <p:cNvGrpSpPr/>
        <p:nvPr/>
      </p:nvGrpSpPr>
      <p:grpSpPr>
        <a:xfrm>
          <a:off x="0" y="0"/>
          <a:ext cx="0" cy="0"/>
          <a:chOff x="0" y="0"/>
          <a:chExt cx="0" cy="0"/>
        </a:xfrm>
      </p:grpSpPr>
      <p:sp>
        <p:nvSpPr>
          <p:cNvPr id="25" name="Google Shape;25;p8"/>
          <p:cNvSpPr txBox="1"/>
          <p:nvPr/>
        </p:nvSpPr>
        <p:spPr>
          <a:xfrm>
            <a:off x="543375" y="239975"/>
            <a:ext cx="4014900" cy="55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200">
                <a:solidFill>
                  <a:srgbClr val="4F3872"/>
                </a:solidFill>
                <a:latin typeface="IM Fell Double Pica"/>
                <a:ea typeface="IM Fell Double Pica"/>
                <a:cs typeface="IM Fell Double Pica"/>
                <a:sym typeface="IM Fell Double Pica"/>
              </a:rPr>
              <a:t>Co-design at the Centre of Engagement</a:t>
            </a:r>
            <a:endParaRPr sz="1200">
              <a:solidFill>
                <a:srgbClr val="4F3872"/>
              </a:solidFill>
              <a:latin typeface="IM Fell Double Pica"/>
              <a:ea typeface="IM Fell Double Pica"/>
              <a:cs typeface="IM Fell Double Pica"/>
              <a:sym typeface="IM Fell Double Pica"/>
            </a:endParaRPr>
          </a:p>
          <a:p>
            <a:pPr marL="0" lvl="0" indent="0" algn="l" rtl="0">
              <a:lnSpc>
                <a:spcPct val="100000"/>
              </a:lnSpc>
              <a:spcBef>
                <a:spcPts val="0"/>
              </a:spcBef>
              <a:spcAft>
                <a:spcPts val="0"/>
              </a:spcAft>
              <a:buNone/>
            </a:pPr>
            <a:endParaRPr sz="1200">
              <a:solidFill>
                <a:srgbClr val="4F3872"/>
              </a:solidFill>
              <a:latin typeface="IM Fell Double Pica"/>
              <a:ea typeface="IM Fell Double Pica"/>
              <a:cs typeface="IM Fell Double Pica"/>
              <a:sym typeface="IM Fell Double Pica"/>
            </a:endParaRPr>
          </a:p>
        </p:txBody>
      </p:sp>
      <p:sp>
        <p:nvSpPr>
          <p:cNvPr id="26" name="Google Shape;26;p8"/>
          <p:cNvSpPr txBox="1"/>
          <p:nvPr/>
        </p:nvSpPr>
        <p:spPr>
          <a:xfrm>
            <a:off x="543375" y="4756150"/>
            <a:ext cx="6136200" cy="38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000"/>
              </a:spcBef>
              <a:spcAft>
                <a:spcPts val="1000"/>
              </a:spcAft>
              <a:buNone/>
            </a:pPr>
            <a:r>
              <a:rPr lang="en" sz="700">
                <a:solidFill>
                  <a:srgbClr val="4F3872"/>
                </a:solidFill>
                <a:latin typeface="Lexend"/>
                <a:ea typeface="Lexend"/>
                <a:cs typeface="Lexend"/>
                <a:sym typeface="Lexend"/>
              </a:rPr>
              <a:t>Project Heart </a:t>
            </a:r>
            <a:r>
              <a:rPr lang="en" sz="700">
                <a:solidFill>
                  <a:srgbClr val="4F3872"/>
                </a:solidFill>
                <a:latin typeface="Lexend ExtraLight"/>
                <a:ea typeface="Lexend ExtraLight"/>
                <a:cs typeface="Lexend ExtraLight"/>
                <a:sym typeface="Lexend ExtraLight"/>
              </a:rPr>
              <a:t>A Collaborative Exploration of the Future of Engagement  2023</a:t>
            </a:r>
            <a:endParaRPr sz="700">
              <a:solidFill>
                <a:srgbClr val="4F3872"/>
              </a:solidFill>
              <a:latin typeface="Lexend"/>
              <a:ea typeface="Lexend"/>
              <a:cs typeface="Lexend"/>
              <a:sym typeface="Lexend"/>
            </a:endParaRPr>
          </a:p>
        </p:txBody>
      </p:sp>
      <p:sp>
        <p:nvSpPr>
          <p:cNvPr id="27" name="Google Shape;27;p8"/>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4F3872"/>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4F3872"/>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4F3872"/>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4F3872"/>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4F3872"/>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4F3872"/>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4F3872"/>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4F3872"/>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4F3872"/>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at Happens Next">
  <p:cSld name="TITLE_1_1_2">
    <p:spTree>
      <p:nvGrpSpPr>
        <p:cNvPr id="1" name="Shape 28"/>
        <p:cNvGrpSpPr/>
        <p:nvPr/>
      </p:nvGrpSpPr>
      <p:grpSpPr>
        <a:xfrm>
          <a:off x="0" y="0"/>
          <a:ext cx="0" cy="0"/>
          <a:chOff x="0" y="0"/>
          <a:chExt cx="0" cy="0"/>
        </a:xfrm>
      </p:grpSpPr>
      <p:sp>
        <p:nvSpPr>
          <p:cNvPr id="29" name="Google Shape;29;p9"/>
          <p:cNvSpPr txBox="1"/>
          <p:nvPr/>
        </p:nvSpPr>
        <p:spPr>
          <a:xfrm>
            <a:off x="543375" y="239975"/>
            <a:ext cx="40149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7A2658"/>
                </a:solidFill>
                <a:latin typeface="IM Fell Double Pica"/>
                <a:ea typeface="IM Fell Double Pica"/>
                <a:cs typeface="IM Fell Double Pica"/>
                <a:sym typeface="IM Fell Double Pica"/>
              </a:rPr>
              <a:t>The Potential of Co-Design</a:t>
            </a:r>
            <a:endParaRPr sz="1200">
              <a:solidFill>
                <a:srgbClr val="7A2658"/>
              </a:solidFill>
              <a:latin typeface="IM Fell Double Pica"/>
              <a:ea typeface="IM Fell Double Pica"/>
              <a:cs typeface="IM Fell Double Pica"/>
              <a:sym typeface="IM Fell Double Pica"/>
            </a:endParaRPr>
          </a:p>
        </p:txBody>
      </p:sp>
      <p:sp>
        <p:nvSpPr>
          <p:cNvPr id="30" name="Google Shape;30;p9"/>
          <p:cNvSpPr txBox="1"/>
          <p:nvPr/>
        </p:nvSpPr>
        <p:spPr>
          <a:xfrm>
            <a:off x="543375" y="4756150"/>
            <a:ext cx="6136200" cy="38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000"/>
              </a:spcBef>
              <a:spcAft>
                <a:spcPts val="1000"/>
              </a:spcAft>
              <a:buNone/>
            </a:pPr>
            <a:r>
              <a:rPr lang="en" sz="700">
                <a:solidFill>
                  <a:srgbClr val="391020"/>
                </a:solidFill>
                <a:latin typeface="Lexend"/>
                <a:ea typeface="Lexend"/>
                <a:cs typeface="Lexend"/>
                <a:sym typeface="Lexend"/>
              </a:rPr>
              <a:t>Project Heart </a:t>
            </a:r>
            <a:r>
              <a:rPr lang="en" sz="700">
                <a:solidFill>
                  <a:srgbClr val="391020"/>
                </a:solidFill>
                <a:latin typeface="Lexend ExtraLight"/>
                <a:ea typeface="Lexend ExtraLight"/>
                <a:cs typeface="Lexend ExtraLight"/>
                <a:sym typeface="Lexend ExtraLight"/>
              </a:rPr>
              <a:t>A Collaborative Exploration of the Future of Engagement  2023</a:t>
            </a:r>
            <a:endParaRPr sz="700">
              <a:solidFill>
                <a:srgbClr val="391020"/>
              </a:solidFill>
              <a:latin typeface="Lexend"/>
              <a:ea typeface="Lexend"/>
              <a:cs typeface="Lexend"/>
              <a:sym typeface="Lexend"/>
            </a:endParaRPr>
          </a:p>
        </p:txBody>
      </p:sp>
      <p:sp>
        <p:nvSpPr>
          <p:cNvPr id="31" name="Google Shape;31;p9"/>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lvl1pPr marL="0" marR="0" lvl="0" indent="0" rtl="0">
              <a:lnSpc>
                <a:spcPct val="100000"/>
              </a:lnSpc>
              <a:spcBef>
                <a:spcPts val="0"/>
              </a:spcBef>
              <a:spcAft>
                <a:spcPts val="0"/>
              </a:spcAft>
              <a:buNone/>
              <a:defRPr sz="1000">
                <a:solidFill>
                  <a:srgbClr val="9BB196"/>
                </a:solidFill>
                <a:latin typeface="Lexend"/>
                <a:ea typeface="Lexend"/>
                <a:cs typeface="Lexend"/>
                <a:sym typeface="Lexend"/>
              </a:defRPr>
            </a:lvl1pPr>
            <a:lvl2pPr marL="0" marR="0" lvl="1" indent="0" rtl="0">
              <a:lnSpc>
                <a:spcPct val="100000"/>
              </a:lnSpc>
              <a:spcBef>
                <a:spcPts val="0"/>
              </a:spcBef>
              <a:spcAft>
                <a:spcPts val="0"/>
              </a:spcAft>
              <a:buNone/>
              <a:defRPr sz="1000">
                <a:solidFill>
                  <a:srgbClr val="9BB196"/>
                </a:solidFill>
                <a:latin typeface="Lexend"/>
                <a:ea typeface="Lexend"/>
                <a:cs typeface="Lexend"/>
                <a:sym typeface="Lexend"/>
              </a:defRPr>
            </a:lvl2pPr>
            <a:lvl3pPr marL="0" marR="0" lvl="2" indent="0" rtl="0">
              <a:lnSpc>
                <a:spcPct val="100000"/>
              </a:lnSpc>
              <a:spcBef>
                <a:spcPts val="0"/>
              </a:spcBef>
              <a:spcAft>
                <a:spcPts val="0"/>
              </a:spcAft>
              <a:buNone/>
              <a:defRPr sz="1000">
                <a:solidFill>
                  <a:srgbClr val="9BB196"/>
                </a:solidFill>
                <a:latin typeface="Lexend"/>
                <a:ea typeface="Lexend"/>
                <a:cs typeface="Lexend"/>
                <a:sym typeface="Lexend"/>
              </a:defRPr>
            </a:lvl3pPr>
            <a:lvl4pPr marL="0" marR="0" lvl="3" indent="0" rtl="0">
              <a:lnSpc>
                <a:spcPct val="100000"/>
              </a:lnSpc>
              <a:spcBef>
                <a:spcPts val="0"/>
              </a:spcBef>
              <a:spcAft>
                <a:spcPts val="0"/>
              </a:spcAft>
              <a:buNone/>
              <a:defRPr sz="1000">
                <a:solidFill>
                  <a:srgbClr val="9BB196"/>
                </a:solidFill>
                <a:latin typeface="Lexend"/>
                <a:ea typeface="Lexend"/>
                <a:cs typeface="Lexend"/>
                <a:sym typeface="Lexend"/>
              </a:defRPr>
            </a:lvl4pPr>
            <a:lvl5pPr marL="0" marR="0" lvl="4" indent="0" rtl="0">
              <a:lnSpc>
                <a:spcPct val="100000"/>
              </a:lnSpc>
              <a:spcBef>
                <a:spcPts val="0"/>
              </a:spcBef>
              <a:spcAft>
                <a:spcPts val="0"/>
              </a:spcAft>
              <a:buNone/>
              <a:defRPr sz="1000">
                <a:solidFill>
                  <a:srgbClr val="9BB196"/>
                </a:solidFill>
                <a:latin typeface="Lexend"/>
                <a:ea typeface="Lexend"/>
                <a:cs typeface="Lexend"/>
                <a:sym typeface="Lexend"/>
              </a:defRPr>
            </a:lvl5pPr>
            <a:lvl6pPr marL="0" marR="0" lvl="5" indent="0" rtl="0">
              <a:lnSpc>
                <a:spcPct val="100000"/>
              </a:lnSpc>
              <a:spcBef>
                <a:spcPts val="0"/>
              </a:spcBef>
              <a:spcAft>
                <a:spcPts val="0"/>
              </a:spcAft>
              <a:buNone/>
              <a:defRPr sz="1000">
                <a:solidFill>
                  <a:srgbClr val="9BB196"/>
                </a:solidFill>
                <a:latin typeface="Lexend"/>
                <a:ea typeface="Lexend"/>
                <a:cs typeface="Lexend"/>
                <a:sym typeface="Lexend"/>
              </a:defRPr>
            </a:lvl6pPr>
            <a:lvl7pPr marL="0" marR="0" lvl="6" indent="0" rtl="0">
              <a:lnSpc>
                <a:spcPct val="100000"/>
              </a:lnSpc>
              <a:spcBef>
                <a:spcPts val="0"/>
              </a:spcBef>
              <a:spcAft>
                <a:spcPts val="0"/>
              </a:spcAft>
              <a:buNone/>
              <a:defRPr sz="1000">
                <a:solidFill>
                  <a:srgbClr val="9BB196"/>
                </a:solidFill>
                <a:latin typeface="Lexend"/>
                <a:ea typeface="Lexend"/>
                <a:cs typeface="Lexend"/>
                <a:sym typeface="Lexend"/>
              </a:defRPr>
            </a:lvl7pPr>
            <a:lvl8pPr marL="0" marR="0" lvl="7" indent="0" rtl="0">
              <a:lnSpc>
                <a:spcPct val="100000"/>
              </a:lnSpc>
              <a:spcBef>
                <a:spcPts val="0"/>
              </a:spcBef>
              <a:spcAft>
                <a:spcPts val="0"/>
              </a:spcAft>
              <a:buNone/>
              <a:defRPr sz="1000">
                <a:solidFill>
                  <a:srgbClr val="9BB196"/>
                </a:solidFill>
                <a:latin typeface="Lexend"/>
                <a:ea typeface="Lexend"/>
                <a:cs typeface="Lexend"/>
                <a:sym typeface="Lexend"/>
              </a:defRPr>
            </a:lvl8pPr>
            <a:lvl9pPr marL="0" marR="0" lvl="8" indent="0" rtl="0">
              <a:lnSpc>
                <a:spcPct val="100000"/>
              </a:lnSpc>
              <a:spcBef>
                <a:spcPts val="0"/>
              </a:spcBef>
              <a:spcAft>
                <a:spcPts val="0"/>
              </a:spcAft>
              <a:buNone/>
              <a:defRPr sz="1000">
                <a:solidFill>
                  <a:srgbClr val="9BB196"/>
                </a:solidFill>
                <a:latin typeface="Lexend"/>
                <a:ea typeface="Lexend"/>
                <a:cs typeface="Lexend"/>
                <a:sym typeface="Lexen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r Palette">
  <p:cSld name="TITLE_1_1_2_1_1_1">
    <p:spTree>
      <p:nvGrpSpPr>
        <p:cNvPr id="1" name="Shape 32"/>
        <p:cNvGrpSpPr/>
        <p:nvPr/>
      </p:nvGrpSpPr>
      <p:grpSpPr>
        <a:xfrm>
          <a:off x="0" y="0"/>
          <a:ext cx="0" cy="0"/>
          <a:chOff x="0" y="0"/>
          <a:chExt cx="0" cy="0"/>
        </a:xfrm>
      </p:grpSpPr>
      <p:sp>
        <p:nvSpPr>
          <p:cNvPr id="33" name="Google Shape;33;p10"/>
          <p:cNvSpPr/>
          <p:nvPr/>
        </p:nvSpPr>
        <p:spPr>
          <a:xfrm>
            <a:off x="476100" y="476400"/>
            <a:ext cx="1450200" cy="1224900"/>
          </a:xfrm>
          <a:prstGeom prst="rect">
            <a:avLst/>
          </a:prstGeom>
          <a:solidFill>
            <a:srgbClr val="F8E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0"/>
          <p:cNvSpPr/>
          <p:nvPr/>
        </p:nvSpPr>
        <p:spPr>
          <a:xfrm>
            <a:off x="2161461" y="476400"/>
            <a:ext cx="1450200" cy="1224900"/>
          </a:xfrm>
          <a:prstGeom prst="rect">
            <a:avLst/>
          </a:prstGeom>
          <a:solidFill>
            <a:srgbClr val="E2A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0"/>
          <p:cNvSpPr/>
          <p:nvPr/>
        </p:nvSpPr>
        <p:spPr>
          <a:xfrm>
            <a:off x="3846822" y="476400"/>
            <a:ext cx="1450200" cy="1224900"/>
          </a:xfrm>
          <a:prstGeom prst="rect">
            <a:avLst/>
          </a:prstGeom>
          <a:solidFill>
            <a:srgbClr val="8C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0"/>
          <p:cNvSpPr/>
          <p:nvPr/>
        </p:nvSpPr>
        <p:spPr>
          <a:xfrm>
            <a:off x="5532183" y="476400"/>
            <a:ext cx="1450200" cy="1224900"/>
          </a:xfrm>
          <a:prstGeom prst="rect">
            <a:avLst/>
          </a:prstGeom>
          <a:solidFill>
            <a:srgbClr val="763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0"/>
          <p:cNvSpPr/>
          <p:nvPr/>
        </p:nvSpPr>
        <p:spPr>
          <a:xfrm>
            <a:off x="7217544" y="476400"/>
            <a:ext cx="1450200" cy="1224900"/>
          </a:xfrm>
          <a:prstGeom prst="rect">
            <a:avLst/>
          </a:prstGeom>
          <a:solidFill>
            <a:srgbClr val="B355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0"/>
          <p:cNvSpPr/>
          <p:nvPr/>
        </p:nvSpPr>
        <p:spPr>
          <a:xfrm>
            <a:off x="476100" y="1959347"/>
            <a:ext cx="1450200" cy="1224900"/>
          </a:xfrm>
          <a:prstGeom prst="rect">
            <a:avLst/>
          </a:prstGeom>
          <a:solidFill>
            <a:srgbClr val="D8D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0"/>
          <p:cNvSpPr/>
          <p:nvPr/>
        </p:nvSpPr>
        <p:spPr>
          <a:xfrm>
            <a:off x="2161461" y="1959347"/>
            <a:ext cx="1450200" cy="1224900"/>
          </a:xfrm>
          <a:prstGeom prst="rect">
            <a:avLst/>
          </a:prstGeom>
          <a:solidFill>
            <a:srgbClr val="9B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0"/>
          <p:cNvSpPr/>
          <p:nvPr/>
        </p:nvSpPr>
        <p:spPr>
          <a:xfrm>
            <a:off x="3846822" y="1959347"/>
            <a:ext cx="1450200" cy="1224900"/>
          </a:xfrm>
          <a:prstGeom prst="rect">
            <a:avLst/>
          </a:prstGeom>
          <a:solidFill>
            <a:srgbClr val="4F5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0"/>
          <p:cNvSpPr/>
          <p:nvPr/>
        </p:nvSpPr>
        <p:spPr>
          <a:xfrm>
            <a:off x="5532183" y="1959347"/>
            <a:ext cx="1450200" cy="1224900"/>
          </a:xfrm>
          <a:prstGeom prst="rect">
            <a:avLst/>
          </a:prstGeom>
          <a:solidFill>
            <a:srgbClr val="3B4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0"/>
          <p:cNvSpPr/>
          <p:nvPr/>
        </p:nvSpPr>
        <p:spPr>
          <a:xfrm>
            <a:off x="476100" y="3442293"/>
            <a:ext cx="1450200" cy="1224900"/>
          </a:xfrm>
          <a:prstGeom prst="rect">
            <a:avLst/>
          </a:prstGeom>
          <a:solidFill>
            <a:srgbClr val="A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p:nvPr/>
        </p:nvSpPr>
        <p:spPr>
          <a:xfrm>
            <a:off x="2161461" y="3442293"/>
            <a:ext cx="1450200" cy="1224900"/>
          </a:xfrm>
          <a:prstGeom prst="rect">
            <a:avLst/>
          </a:prstGeom>
          <a:solidFill>
            <a:srgbClr val="78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p:nvPr/>
        </p:nvSpPr>
        <p:spPr>
          <a:xfrm>
            <a:off x="3846822" y="3442293"/>
            <a:ext cx="1450200" cy="1224900"/>
          </a:xfrm>
          <a:prstGeom prst="rect">
            <a:avLst/>
          </a:prstGeom>
          <a:solidFill>
            <a:srgbClr val="7A2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0"/>
          <p:cNvSpPr/>
          <p:nvPr/>
        </p:nvSpPr>
        <p:spPr>
          <a:xfrm>
            <a:off x="7217544" y="1959347"/>
            <a:ext cx="1450200" cy="1224900"/>
          </a:xfrm>
          <a:prstGeom prst="rect">
            <a:avLst/>
          </a:prstGeom>
          <a:solidFill>
            <a:srgbClr val="4F3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0"/>
          <p:cNvSpPr/>
          <p:nvPr/>
        </p:nvSpPr>
        <p:spPr>
          <a:xfrm>
            <a:off x="5532183" y="3442293"/>
            <a:ext cx="1450200" cy="1224900"/>
          </a:xfrm>
          <a:prstGeom prst="rect">
            <a:avLst/>
          </a:prstGeom>
          <a:solidFill>
            <a:srgbClr val="523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p:nvPr/>
        </p:nvSpPr>
        <p:spPr>
          <a:xfrm>
            <a:off x="7217544" y="3442293"/>
            <a:ext cx="1450200" cy="1224900"/>
          </a:xfrm>
          <a:prstGeom prst="rect">
            <a:avLst/>
          </a:prstGeom>
          <a:solidFill>
            <a:srgbClr val="39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0">
          <p15:clr>
            <a:srgbClr val="E46962"/>
          </p15:clr>
        </p15:guide>
        <p15:guide id="2" orient="horz" pos="691">
          <p15:clr>
            <a:srgbClr val="E46962"/>
          </p15:clr>
        </p15:guide>
        <p15:guide id="3" orient="horz" pos="750">
          <p15:clr>
            <a:srgbClr val="E46962"/>
          </p15:clr>
        </p15:guide>
        <p15:guide id="4" orient="horz" pos="1141">
          <p15:clr>
            <a:srgbClr val="E46962"/>
          </p15:clr>
        </p15:guide>
        <p15:guide id="5" orient="horz" pos="1200">
          <p15:clr>
            <a:srgbClr val="E46962"/>
          </p15:clr>
        </p15:guide>
        <p15:guide id="6" orient="horz" pos="1590">
          <p15:clr>
            <a:srgbClr val="E46962"/>
          </p15:clr>
        </p15:guide>
        <p15:guide id="7" orient="horz" pos="1649">
          <p15:clr>
            <a:srgbClr val="E46962"/>
          </p15:clr>
        </p15:guide>
        <p15:guide id="8" orient="horz" pos="2040">
          <p15:clr>
            <a:srgbClr val="E46962"/>
          </p15:clr>
        </p15:guide>
        <p15:guide id="9" orient="horz" pos="2099">
          <p15:clr>
            <a:srgbClr val="E46962"/>
          </p15:clr>
        </p15:guide>
        <p15:guide id="10" orient="horz" pos="2490">
          <p15:clr>
            <a:srgbClr val="E46962"/>
          </p15:clr>
        </p15:guide>
        <p15:guide id="11" orient="horz" pos="2549">
          <p15:clr>
            <a:srgbClr val="E46962"/>
          </p15:clr>
        </p15:guide>
        <p15:guide id="12" pos="714">
          <p15:clr>
            <a:srgbClr val="E46962"/>
          </p15:clr>
        </p15:guide>
        <p15:guide id="13" pos="774">
          <p15:clr>
            <a:srgbClr val="E46962"/>
          </p15:clr>
        </p15:guide>
        <p15:guide id="14" pos="1145">
          <p15:clr>
            <a:srgbClr val="E46962"/>
          </p15:clr>
        </p15:guide>
        <p15:guide id="15" pos="1205">
          <p15:clr>
            <a:srgbClr val="E46962"/>
          </p15:clr>
        </p15:guide>
        <p15:guide id="16" pos="1577">
          <p15:clr>
            <a:srgbClr val="E46962"/>
          </p15:clr>
        </p15:guide>
        <p15:guide id="17" pos="1637">
          <p15:clr>
            <a:srgbClr val="E46962"/>
          </p15:clr>
        </p15:guide>
        <p15:guide id="18" pos="2008">
          <p15:clr>
            <a:srgbClr val="E46962"/>
          </p15:clr>
        </p15:guide>
        <p15:guide id="19" pos="342">
          <p15:clr>
            <a:srgbClr val="E46962"/>
          </p15:clr>
        </p15:guide>
        <p15:guide id="20" pos="2063">
          <p15:clr>
            <a:srgbClr val="E46962"/>
          </p15:clr>
        </p15:guide>
        <p15:guide id="21" pos="2499">
          <p15:clr>
            <a:srgbClr val="E46962"/>
          </p15:clr>
        </p15:guide>
        <p15:guide id="22" pos="2871">
          <p15:clr>
            <a:srgbClr val="E46962"/>
          </p15:clr>
        </p15:guide>
        <p15:guide id="23" pos="2931">
          <p15:clr>
            <a:srgbClr val="E46962"/>
          </p15:clr>
        </p15:guide>
        <p15:guide id="24" pos="3302">
          <p15:clr>
            <a:srgbClr val="E46962"/>
          </p15:clr>
        </p15:guide>
        <p15:guide id="25" pos="3362">
          <p15:clr>
            <a:srgbClr val="E46962"/>
          </p15:clr>
        </p15:guide>
        <p15:guide id="26" pos="3734">
          <p15:clr>
            <a:srgbClr val="E46962"/>
          </p15:clr>
        </p15:guide>
        <p15:guide id="27" pos="3794">
          <p15:clr>
            <a:srgbClr val="E46962"/>
          </p15:clr>
        </p15:guide>
        <p15:guide id="28" pos="4165">
          <p15:clr>
            <a:srgbClr val="E46962"/>
          </p15:clr>
        </p15:guide>
        <p15:guide id="29" pos="4226">
          <p15:clr>
            <a:srgbClr val="E46962"/>
          </p15:clr>
        </p15:guide>
        <p15:guide id="30" pos="4597">
          <p15:clr>
            <a:srgbClr val="E46962"/>
          </p15:clr>
        </p15:guide>
        <p15:guide id="31" pos="4657">
          <p15:clr>
            <a:srgbClr val="E46962"/>
          </p15:clr>
        </p15:guide>
        <p15:guide id="32" pos="5028">
          <p15:clr>
            <a:srgbClr val="E46962"/>
          </p15:clr>
        </p15:guide>
        <p15:guide id="33" pos="5089">
          <p15:clr>
            <a:srgbClr val="E46962"/>
          </p15:clr>
        </p15:guide>
        <p15:guide id="34" pos="5460">
          <p15:clr>
            <a:srgbClr val="E46962"/>
          </p15:clr>
        </p15:guide>
        <p15:guide id="35" orient="horz" pos="2940">
          <p15:clr>
            <a:srgbClr val="E46962"/>
          </p15:clr>
        </p15:guide>
        <p15:guide id="36" pos="2440">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AEA5"/>
        </a:solidFill>
        <a:effectLst/>
      </p:bgPr>
    </p:bg>
    <p:spTree>
      <p:nvGrpSpPr>
        <p:cNvPr id="1" name="Shape 60"/>
        <p:cNvGrpSpPr/>
        <p:nvPr/>
      </p:nvGrpSpPr>
      <p:grpSpPr>
        <a:xfrm>
          <a:off x="0" y="0"/>
          <a:ext cx="0" cy="0"/>
          <a:chOff x="0" y="0"/>
          <a:chExt cx="0" cy="0"/>
        </a:xfrm>
      </p:grpSpPr>
      <p:sp>
        <p:nvSpPr>
          <p:cNvPr id="61" name="Google Shape;61;p14"/>
          <p:cNvSpPr txBox="1"/>
          <p:nvPr/>
        </p:nvSpPr>
        <p:spPr>
          <a:xfrm>
            <a:off x="305200" y="523050"/>
            <a:ext cx="8191500" cy="41910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Source Sans Pro"/>
              <a:buNone/>
            </a:pPr>
            <a:r>
              <a:rPr lang="en" sz="1200" b="1">
                <a:solidFill>
                  <a:srgbClr val="B35527"/>
                </a:solidFill>
                <a:latin typeface="Lexend"/>
                <a:ea typeface="Lexend"/>
                <a:cs typeface="Lexend"/>
                <a:sym typeface="Lexend"/>
              </a:rPr>
              <a:t>WORKSHOP</a:t>
            </a:r>
            <a:endParaRPr sz="1200" b="1">
              <a:solidFill>
                <a:srgbClr val="B35527"/>
              </a:solidFill>
              <a:latin typeface="Lexend"/>
              <a:ea typeface="Lexend"/>
              <a:cs typeface="Lexend"/>
              <a:sym typeface="Lexend"/>
            </a:endParaRPr>
          </a:p>
          <a:p>
            <a:pPr marL="0" lvl="0" indent="0" algn="l" rtl="0">
              <a:lnSpc>
                <a:spcPct val="90000"/>
              </a:lnSpc>
              <a:spcBef>
                <a:spcPts val="2000"/>
              </a:spcBef>
              <a:spcAft>
                <a:spcPts val="0"/>
              </a:spcAft>
              <a:buClr>
                <a:schemeClr val="dk1"/>
              </a:buClr>
              <a:buSzPts val="1100"/>
              <a:buFont typeface="Arial"/>
              <a:buNone/>
            </a:pPr>
            <a:r>
              <a:rPr lang="en" sz="3600">
                <a:solidFill>
                  <a:srgbClr val="4F3872"/>
                </a:solidFill>
                <a:latin typeface="IM Fell Double Pica"/>
                <a:ea typeface="IM Fell Double Pica"/>
                <a:cs typeface="IM Fell Double Pica"/>
                <a:sym typeface="IM Fell Double Pica"/>
              </a:rPr>
              <a:t>Mindsets for Co-design in Organizational Contexts</a:t>
            </a:r>
            <a:endParaRPr sz="3600">
              <a:solidFill>
                <a:srgbClr val="4F3872"/>
              </a:solidFill>
              <a:latin typeface="IM Fell Double Pica"/>
              <a:ea typeface="IM Fell Double Pica"/>
              <a:cs typeface="IM Fell Double Pica"/>
              <a:sym typeface="IM Fell Double Pica"/>
            </a:endParaRPr>
          </a:p>
          <a:p>
            <a:pPr marL="0" lvl="0" indent="0" algn="l" rtl="0">
              <a:lnSpc>
                <a:spcPct val="90000"/>
              </a:lnSpc>
              <a:spcBef>
                <a:spcPts val="2000"/>
              </a:spcBef>
              <a:spcAft>
                <a:spcPts val="2000"/>
              </a:spcAft>
              <a:buClr>
                <a:schemeClr val="dk1"/>
              </a:buClr>
              <a:buSzPts val="1100"/>
              <a:buFont typeface="Arial"/>
              <a:buNone/>
            </a:pPr>
            <a:r>
              <a:rPr lang="en" sz="3600">
                <a:solidFill>
                  <a:srgbClr val="4F3872"/>
                </a:solidFill>
                <a:latin typeface="IM Fell Double Pica"/>
                <a:ea typeface="IM Fell Double Pica"/>
                <a:cs typeface="IM Fell Double Pica"/>
                <a:sym typeface="IM Fell Double Pica"/>
              </a:rPr>
              <a:t> </a:t>
            </a:r>
            <a:r>
              <a:rPr lang="en" sz="1200" b="1">
                <a:solidFill>
                  <a:srgbClr val="533776"/>
                </a:solidFill>
                <a:latin typeface="Lexend"/>
                <a:ea typeface="Lexend"/>
                <a:cs typeface="Lexend"/>
                <a:sym typeface="Lexend"/>
              </a:rPr>
              <a:t>Project Heart</a:t>
            </a:r>
            <a:r>
              <a:rPr lang="en" sz="1200" b="1">
                <a:solidFill>
                  <a:srgbClr val="B35527"/>
                </a:solidFill>
                <a:latin typeface="Lexend"/>
                <a:ea typeface="Lexend"/>
                <a:cs typeface="Lexend"/>
                <a:sym typeface="Lexend"/>
              </a:rPr>
              <a:t> </a:t>
            </a:r>
            <a:r>
              <a:rPr lang="en" sz="1200">
                <a:solidFill>
                  <a:srgbClr val="4F3872"/>
                </a:solidFill>
                <a:latin typeface="Lexend Light"/>
                <a:ea typeface="Lexend Light"/>
                <a:cs typeface="Lexend Light"/>
                <a:sym typeface="Lexend Light"/>
              </a:rPr>
              <a:t>December 2023</a:t>
            </a:r>
            <a:endParaRPr sz="1200">
              <a:solidFill>
                <a:srgbClr val="4F3872"/>
              </a:solidFill>
              <a:latin typeface="IM Fell Double Pica"/>
              <a:ea typeface="IM Fell Double Pica"/>
              <a:cs typeface="IM Fell Double Pica"/>
              <a:sym typeface="IM Fell Double Pica"/>
            </a:endParaRPr>
          </a:p>
        </p:txBody>
      </p:sp>
      <p:pic>
        <p:nvPicPr>
          <p:cNvPr id="62" name="Google Shape;62;p14"/>
          <p:cNvPicPr preferRelativeResize="0"/>
          <p:nvPr/>
        </p:nvPicPr>
        <p:blipFill>
          <a:blip r:embed="rId3">
            <a:alphaModFix/>
          </a:blip>
          <a:stretch>
            <a:fillRect/>
          </a:stretch>
        </p:blipFill>
        <p:spPr>
          <a:xfrm>
            <a:off x="6889075" y="2618550"/>
            <a:ext cx="2378188" cy="342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3"/>
        <p:cNvGrpSpPr/>
        <p:nvPr/>
      </p:nvGrpSpPr>
      <p:grpSpPr>
        <a:xfrm>
          <a:off x="0" y="0"/>
          <a:ext cx="0" cy="0"/>
          <a:chOff x="0" y="0"/>
          <a:chExt cx="0" cy="0"/>
        </a:xfrm>
      </p:grpSpPr>
      <p:sp>
        <p:nvSpPr>
          <p:cNvPr id="134" name="Google Shape;134;p23"/>
          <p:cNvSpPr txBox="1"/>
          <p:nvPr/>
        </p:nvSpPr>
        <p:spPr>
          <a:xfrm>
            <a:off x="476250" y="1190625"/>
            <a:ext cx="2696400" cy="3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F584B"/>
                </a:solidFill>
                <a:latin typeface="IM Fell Double Pica"/>
                <a:ea typeface="IM Fell Double Pica"/>
                <a:cs typeface="IM Fell Double Pica"/>
                <a:sym typeface="IM Fell Double Pica"/>
              </a:rPr>
              <a:t>The Tension</a:t>
            </a:r>
            <a:endParaRPr sz="3000">
              <a:solidFill>
                <a:srgbClr val="4F584B"/>
              </a:solidFill>
              <a:latin typeface="IM Fell Double Pica"/>
              <a:ea typeface="IM Fell Double Pica"/>
              <a:cs typeface="IM Fell Double Pica"/>
              <a:sym typeface="IM Fell Double Pica"/>
            </a:endParaRPr>
          </a:p>
        </p:txBody>
      </p:sp>
      <p:graphicFrame>
        <p:nvGraphicFramePr>
          <p:cNvPr id="135" name="Google Shape;135;p23"/>
          <p:cNvGraphicFramePr/>
          <p:nvPr/>
        </p:nvGraphicFramePr>
        <p:xfrm>
          <a:off x="3008500" y="1190625"/>
          <a:ext cx="6342825" cy="2706590"/>
        </p:xfrm>
        <a:graphic>
          <a:graphicData uri="http://schemas.openxmlformats.org/drawingml/2006/table">
            <a:tbl>
              <a:tblPr>
                <a:noFill/>
                <a:tableStyleId>{38E8B5A9-D568-40A7-BBAD-467E0D2AC645}</a:tableStyleId>
              </a:tblPr>
              <a:tblGrid>
                <a:gridCol w="2329450">
                  <a:extLst>
                    <a:ext uri="{9D8B030D-6E8A-4147-A177-3AD203B41FA5}">
                      <a16:colId xmlns:a16="http://schemas.microsoft.com/office/drawing/2014/main" val="20000"/>
                    </a:ext>
                  </a:extLst>
                </a:gridCol>
                <a:gridCol w="3428525">
                  <a:extLst>
                    <a:ext uri="{9D8B030D-6E8A-4147-A177-3AD203B41FA5}">
                      <a16:colId xmlns:a16="http://schemas.microsoft.com/office/drawing/2014/main" val="20001"/>
                    </a:ext>
                  </a:extLst>
                </a:gridCol>
                <a:gridCol w="584850">
                  <a:extLst>
                    <a:ext uri="{9D8B030D-6E8A-4147-A177-3AD203B41FA5}">
                      <a16:colId xmlns:a16="http://schemas.microsoft.com/office/drawing/2014/main" val="20002"/>
                    </a:ext>
                  </a:extLst>
                </a:gridCol>
              </a:tblGrid>
              <a:tr h="842250">
                <a:tc>
                  <a:txBody>
                    <a:bodyPr/>
                    <a:lstStyle/>
                    <a:p>
                      <a:pPr marL="0" marR="182880" lvl="0" indent="0" algn="l" rtl="0">
                        <a:lnSpc>
                          <a:spcPct val="115000"/>
                        </a:lnSpc>
                        <a:spcBef>
                          <a:spcPts val="0"/>
                        </a:spcBef>
                        <a:spcAft>
                          <a:spcPts val="0"/>
                        </a:spcAft>
                        <a:buClr>
                          <a:srgbClr val="3B4238"/>
                        </a:buClr>
                        <a:buSzPts val="1100"/>
                        <a:buFont typeface="Arial"/>
                        <a:buNone/>
                      </a:pPr>
                      <a:r>
                        <a:rPr lang="en" sz="1200">
                          <a:solidFill>
                            <a:srgbClr val="4F584B"/>
                          </a:solidFill>
                          <a:latin typeface="Lexend Light"/>
                          <a:ea typeface="Lexend Light"/>
                          <a:cs typeface="Lexend Light"/>
                          <a:sym typeface="Lexend Light"/>
                        </a:rPr>
                        <a:t>When people speak of </a:t>
                      </a:r>
                      <a:br>
                        <a:rPr lang="en" sz="1200">
                          <a:solidFill>
                            <a:srgbClr val="4F584B"/>
                          </a:solidFill>
                          <a:latin typeface="Lexend Light"/>
                          <a:ea typeface="Lexend Light"/>
                          <a:cs typeface="Lexend Light"/>
                          <a:sym typeface="Lexend Light"/>
                        </a:rPr>
                      </a:br>
                      <a:r>
                        <a:rPr lang="en" sz="1200" b="1">
                          <a:solidFill>
                            <a:srgbClr val="4F584B"/>
                          </a:solidFill>
                          <a:latin typeface="Lexend"/>
                          <a:ea typeface="Lexend"/>
                          <a:cs typeface="Lexend"/>
                          <a:sym typeface="Lexend"/>
                        </a:rPr>
                        <a:t>ideal engagements,</a:t>
                      </a:r>
                      <a:r>
                        <a:rPr lang="en" sz="1200">
                          <a:solidFill>
                            <a:srgbClr val="4F584B"/>
                          </a:solidFill>
                          <a:latin typeface="Lexend Light"/>
                          <a:ea typeface="Lexend Light"/>
                          <a:cs typeface="Lexend Light"/>
                          <a:sym typeface="Lexend Light"/>
                        </a:rPr>
                        <a:t> </a:t>
                      </a:r>
                      <a:br>
                        <a:rPr lang="en" sz="1200">
                          <a:solidFill>
                            <a:srgbClr val="4F584B"/>
                          </a:solidFill>
                          <a:latin typeface="Lexend Light"/>
                          <a:ea typeface="Lexend Light"/>
                          <a:cs typeface="Lexend Light"/>
                          <a:sym typeface="Lexend Light"/>
                        </a:rPr>
                      </a:br>
                      <a:r>
                        <a:rPr lang="en" sz="1200">
                          <a:solidFill>
                            <a:srgbClr val="4F584B"/>
                          </a:solidFill>
                          <a:latin typeface="Lexend Light"/>
                          <a:ea typeface="Lexend Light"/>
                          <a:cs typeface="Lexend Light"/>
                          <a:sym typeface="Lexend Light"/>
                        </a:rPr>
                        <a:t>they often speak of: </a:t>
                      </a:r>
                      <a:endParaRPr>
                        <a:solidFill>
                          <a:srgbClr val="4F584B"/>
                        </a:solidFill>
                      </a:endParaRPr>
                    </a:p>
                  </a:txBody>
                  <a:tcPr marL="274300" marR="91425" marT="91425" marB="91425">
                    <a:lnL w="9525" cap="flat" cmpd="sng">
                      <a:solidFill>
                        <a:srgbClr val="9E9E9E">
                          <a:alpha val="0"/>
                        </a:srgbClr>
                      </a:solidFill>
                      <a:prstDash val="solid"/>
                      <a:round/>
                      <a:headEnd type="none" w="sm" len="sm"/>
                      <a:tailEnd type="none" w="sm" len="sm"/>
                    </a:lnL>
                    <a:lnR w="9525" cap="flat" cmpd="sng">
                      <a:solidFill>
                        <a:srgbClr val="9BB196"/>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D584A"/>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r>
                        <a:rPr lang="en" sz="1200">
                          <a:solidFill>
                            <a:srgbClr val="4F584B"/>
                          </a:solidFill>
                          <a:latin typeface="Lexend Light"/>
                          <a:ea typeface="Lexend Light"/>
                          <a:cs typeface="Lexend Light"/>
                          <a:sym typeface="Lexend Light"/>
                        </a:rPr>
                        <a:t>When people speak of </a:t>
                      </a:r>
                      <a:br>
                        <a:rPr lang="en" sz="1200">
                          <a:solidFill>
                            <a:srgbClr val="4F584B"/>
                          </a:solidFill>
                          <a:latin typeface="Lexend Light"/>
                          <a:ea typeface="Lexend Light"/>
                          <a:cs typeface="Lexend Light"/>
                          <a:sym typeface="Lexend Light"/>
                        </a:rPr>
                      </a:br>
                      <a:r>
                        <a:rPr lang="en" sz="1200" b="1">
                          <a:solidFill>
                            <a:srgbClr val="4F584B"/>
                          </a:solidFill>
                          <a:latin typeface="Lexend"/>
                          <a:ea typeface="Lexend"/>
                          <a:cs typeface="Lexend"/>
                          <a:sym typeface="Lexend"/>
                        </a:rPr>
                        <a:t>past engagement</a:t>
                      </a:r>
                      <a:r>
                        <a:rPr lang="en" sz="1200">
                          <a:solidFill>
                            <a:srgbClr val="4F584B"/>
                          </a:solidFill>
                          <a:latin typeface="Lexend Light"/>
                          <a:ea typeface="Lexend Light"/>
                          <a:cs typeface="Lexend Light"/>
                          <a:sym typeface="Lexend Light"/>
                        </a:rPr>
                        <a:t> experiences, </a:t>
                      </a:r>
                      <a:br>
                        <a:rPr lang="en" sz="1200">
                          <a:solidFill>
                            <a:srgbClr val="4F584B"/>
                          </a:solidFill>
                          <a:latin typeface="Lexend Light"/>
                          <a:ea typeface="Lexend Light"/>
                          <a:cs typeface="Lexend Light"/>
                          <a:sym typeface="Lexend Light"/>
                        </a:rPr>
                      </a:br>
                      <a:r>
                        <a:rPr lang="en" sz="1200">
                          <a:solidFill>
                            <a:srgbClr val="4F584B"/>
                          </a:solidFill>
                          <a:latin typeface="Lexend Light"/>
                          <a:ea typeface="Lexend Light"/>
                          <a:cs typeface="Lexend Light"/>
                          <a:sym typeface="Lexend Light"/>
                        </a:rPr>
                        <a:t>they often speak of: </a:t>
                      </a:r>
                      <a:endParaRPr>
                        <a:solidFill>
                          <a:srgbClr val="4F584B"/>
                        </a:solidFill>
                      </a:endParaRPr>
                    </a:p>
                  </a:txBody>
                  <a:tcPr marL="274300" marR="91425" marT="91425" marB="91425">
                    <a:lnL w="9525" cap="flat" cmpd="sng">
                      <a:solidFill>
                        <a:srgbClr val="9BB196"/>
                      </a:solidFill>
                      <a:prstDash val="dot"/>
                      <a:round/>
                      <a:headEnd type="none" w="sm" len="sm"/>
                      <a:tailEnd type="none" w="sm" len="sm"/>
                    </a:lnL>
                    <a:lnR w="9525" cap="flat" cmpd="sng">
                      <a:solidFill>
                        <a:srgbClr val="AC7C94">
                          <a:alpha val="0"/>
                        </a:srgbClr>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D584A"/>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4F584B"/>
                        </a:solidFill>
                        <a:latin typeface="Lexend Light"/>
                        <a:ea typeface="Lexend Light"/>
                        <a:cs typeface="Lexend Light"/>
                        <a:sym typeface="Lexend Light"/>
                      </a:endParaRPr>
                    </a:p>
                  </a:txBody>
                  <a:tcPr marL="274300" marR="91425" marT="91425" marB="91425">
                    <a:lnL w="9525" cap="flat" cmpd="sng">
                      <a:solidFill>
                        <a:srgbClr val="AC7C94">
                          <a:alpha val="0"/>
                        </a:srgbClr>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D584A"/>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142875" marR="182880" lvl="0" indent="-133350" algn="l" rtl="0">
                        <a:lnSpc>
                          <a:spcPct val="115000"/>
                        </a:lnSpc>
                        <a:spcBef>
                          <a:spcPts val="0"/>
                        </a:spcBef>
                        <a:spcAft>
                          <a:spcPts val="0"/>
                        </a:spcAft>
                        <a:buClr>
                          <a:srgbClr val="D8D17C"/>
                        </a:buClr>
                        <a:buSzPts val="1200"/>
                        <a:buFont typeface="Lexend Light"/>
                        <a:buChar char="❖"/>
                      </a:pPr>
                      <a:r>
                        <a:rPr lang="en" sz="1200">
                          <a:solidFill>
                            <a:srgbClr val="4F584B"/>
                          </a:solidFill>
                          <a:latin typeface="Lexend Light"/>
                          <a:ea typeface="Lexend Light"/>
                          <a:cs typeface="Lexend Light"/>
                          <a:sym typeface="Lexend Light"/>
                        </a:rPr>
                        <a:t>Collaboration</a:t>
                      </a:r>
                      <a:endParaRPr sz="1200">
                        <a:solidFill>
                          <a:srgbClr val="4F584B"/>
                        </a:solidFill>
                        <a:latin typeface="Lexend Light"/>
                        <a:ea typeface="Lexend Light"/>
                        <a:cs typeface="Lexend Light"/>
                        <a:sym typeface="Lexend Light"/>
                      </a:endParaRPr>
                    </a:p>
                    <a:p>
                      <a:pPr marL="142875" marR="182880" lvl="0" indent="-133350" algn="l" rtl="0">
                        <a:lnSpc>
                          <a:spcPct val="115000"/>
                        </a:lnSpc>
                        <a:spcBef>
                          <a:spcPts val="1000"/>
                        </a:spcBef>
                        <a:spcAft>
                          <a:spcPts val="0"/>
                        </a:spcAft>
                        <a:buClr>
                          <a:srgbClr val="D8D17C"/>
                        </a:buClr>
                        <a:buSzPts val="1200"/>
                        <a:buFont typeface="Lexend Light"/>
                        <a:buChar char="❖"/>
                      </a:pPr>
                      <a:r>
                        <a:rPr lang="en" sz="1200">
                          <a:solidFill>
                            <a:srgbClr val="4F584B"/>
                          </a:solidFill>
                          <a:latin typeface="Lexend Light"/>
                          <a:ea typeface="Lexend Light"/>
                          <a:cs typeface="Lexend Light"/>
                          <a:sym typeface="Lexend Light"/>
                        </a:rPr>
                        <a:t>Partnership</a:t>
                      </a:r>
                      <a:endParaRPr sz="1200">
                        <a:solidFill>
                          <a:srgbClr val="4F584B"/>
                        </a:solidFill>
                        <a:latin typeface="Lexend Light"/>
                        <a:ea typeface="Lexend Light"/>
                        <a:cs typeface="Lexend Light"/>
                        <a:sym typeface="Lexend Light"/>
                      </a:endParaRPr>
                    </a:p>
                    <a:p>
                      <a:pPr marL="142875" marR="182880" lvl="0" indent="-133350" algn="l" rtl="0">
                        <a:lnSpc>
                          <a:spcPct val="115000"/>
                        </a:lnSpc>
                        <a:spcBef>
                          <a:spcPts val="1000"/>
                        </a:spcBef>
                        <a:spcAft>
                          <a:spcPts val="0"/>
                        </a:spcAft>
                        <a:buClr>
                          <a:srgbClr val="D8D17C"/>
                        </a:buClr>
                        <a:buSzPts val="1200"/>
                        <a:buFont typeface="Lexend Light"/>
                        <a:buChar char="❖"/>
                      </a:pPr>
                      <a:r>
                        <a:rPr lang="en" sz="1200">
                          <a:solidFill>
                            <a:srgbClr val="4F584B"/>
                          </a:solidFill>
                          <a:latin typeface="Lexend Light"/>
                          <a:ea typeface="Lexend Light"/>
                          <a:cs typeface="Lexend Light"/>
                          <a:sym typeface="Lexend Light"/>
                        </a:rPr>
                        <a:t>Trust</a:t>
                      </a:r>
                      <a:endParaRPr sz="1200">
                        <a:solidFill>
                          <a:srgbClr val="4F584B"/>
                        </a:solidFill>
                        <a:latin typeface="Lexend Light"/>
                        <a:ea typeface="Lexend Light"/>
                        <a:cs typeface="Lexend Light"/>
                        <a:sym typeface="Lexend Light"/>
                      </a:endParaRPr>
                    </a:p>
                    <a:p>
                      <a:pPr marL="142875" marR="182880" lvl="0" indent="-133350" algn="l" rtl="0">
                        <a:lnSpc>
                          <a:spcPct val="115000"/>
                        </a:lnSpc>
                        <a:spcBef>
                          <a:spcPts val="1000"/>
                        </a:spcBef>
                        <a:spcAft>
                          <a:spcPts val="1000"/>
                        </a:spcAft>
                        <a:buClr>
                          <a:srgbClr val="D8D17C"/>
                        </a:buClr>
                        <a:buSzPts val="1200"/>
                        <a:buFont typeface="Lexend Light"/>
                        <a:buChar char="❖"/>
                      </a:pPr>
                      <a:r>
                        <a:rPr lang="en" sz="1200">
                          <a:solidFill>
                            <a:srgbClr val="4F584B"/>
                          </a:solidFill>
                          <a:latin typeface="Lexend Light"/>
                          <a:ea typeface="Lexend Light"/>
                          <a:cs typeface="Lexend Light"/>
                          <a:sym typeface="Lexend Light"/>
                        </a:rPr>
                        <a:t>Strong relationships</a:t>
                      </a:r>
                      <a:endParaRPr sz="1200">
                        <a:solidFill>
                          <a:srgbClr val="4F584B"/>
                        </a:solidFill>
                        <a:latin typeface="Lexend Light"/>
                        <a:ea typeface="Lexend Light"/>
                        <a:cs typeface="Lexend Light"/>
                        <a:sym typeface="Lexend Light"/>
                      </a:endParaRPr>
                    </a:p>
                  </a:txBody>
                  <a:tcPr marL="274300" marR="91425" marT="182875" marB="91425">
                    <a:lnL w="9525" cap="flat" cmpd="sng">
                      <a:solidFill>
                        <a:srgbClr val="9E9E9E">
                          <a:alpha val="0"/>
                        </a:srgbClr>
                      </a:solidFill>
                      <a:prstDash val="solid"/>
                      <a:round/>
                      <a:headEnd type="none" w="sm" len="sm"/>
                      <a:tailEnd type="none" w="sm" len="sm"/>
                    </a:lnL>
                    <a:lnR w="9525" cap="flat" cmpd="sng">
                      <a:solidFill>
                        <a:srgbClr val="9BB196"/>
                      </a:solidFill>
                      <a:prstDash val="dot"/>
                      <a:round/>
                      <a:headEnd type="none" w="sm" len="sm"/>
                      <a:tailEnd type="none" w="sm" len="sm"/>
                    </a:lnR>
                    <a:lnT w="9525" cap="flat" cmpd="sng">
                      <a:solidFill>
                        <a:srgbClr val="4D584A"/>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42875" marR="182880" lvl="0" indent="-161925" algn="l" rtl="0">
                        <a:spcBef>
                          <a:spcPts val="0"/>
                        </a:spcBef>
                        <a:spcAft>
                          <a:spcPts val="0"/>
                        </a:spcAft>
                        <a:buClr>
                          <a:srgbClr val="D8D17C"/>
                        </a:buClr>
                        <a:buSzPts val="1200"/>
                        <a:buFont typeface="Lexend Light"/>
                        <a:buChar char="❖"/>
                      </a:pPr>
                      <a:r>
                        <a:rPr lang="en" sz="1200">
                          <a:solidFill>
                            <a:srgbClr val="4F584B"/>
                          </a:solidFill>
                          <a:latin typeface="Lexend Light"/>
                          <a:ea typeface="Lexend Light"/>
                          <a:cs typeface="Lexend Light"/>
                          <a:sym typeface="Lexend Light"/>
                        </a:rPr>
                        <a:t>PWLE: Feeling as though they are being invited to check a box, being a token, or feeling that their engagement is inconsequential</a:t>
                      </a:r>
                      <a:endParaRPr sz="1200">
                        <a:solidFill>
                          <a:srgbClr val="4F584B"/>
                        </a:solidFill>
                        <a:latin typeface="Lexend Light"/>
                        <a:ea typeface="Lexend Light"/>
                        <a:cs typeface="Lexend Light"/>
                        <a:sym typeface="Lexend Light"/>
                      </a:endParaRPr>
                    </a:p>
                    <a:p>
                      <a:pPr marL="142875" marR="182880" lvl="0" indent="-161925" algn="l" rtl="0">
                        <a:spcBef>
                          <a:spcPts val="1000"/>
                        </a:spcBef>
                        <a:spcAft>
                          <a:spcPts val="1000"/>
                        </a:spcAft>
                        <a:buClr>
                          <a:srgbClr val="D8D17C"/>
                        </a:buClr>
                        <a:buSzPts val="1200"/>
                        <a:buFont typeface="Lexend Light"/>
                        <a:buChar char="❖"/>
                      </a:pPr>
                      <a:r>
                        <a:rPr lang="en" sz="1200">
                          <a:solidFill>
                            <a:srgbClr val="4F584B"/>
                          </a:solidFill>
                          <a:latin typeface="Lexend Light"/>
                          <a:ea typeface="Lexend Light"/>
                          <a:cs typeface="Lexend Light"/>
                          <a:sym typeface="Lexend Light"/>
                        </a:rPr>
                        <a:t>Policy analysts: Feeling as though they are stuck in a method and process that doesn’t serve them; unsure if they are getting it “right”</a:t>
                      </a:r>
                      <a:endParaRPr sz="1200">
                        <a:solidFill>
                          <a:srgbClr val="4F584B"/>
                        </a:solidFill>
                        <a:latin typeface="Lexend Light"/>
                        <a:ea typeface="Lexend Light"/>
                        <a:cs typeface="Lexend Light"/>
                        <a:sym typeface="Lexend Light"/>
                      </a:endParaRPr>
                    </a:p>
                  </a:txBody>
                  <a:tcPr marL="274300" marR="91425" marT="182875" marB="91425">
                    <a:lnL w="9525" cap="flat" cmpd="sng">
                      <a:solidFill>
                        <a:srgbClr val="9BB196"/>
                      </a:solidFill>
                      <a:prstDash val="dot"/>
                      <a:round/>
                      <a:headEnd type="none" w="sm" len="sm"/>
                      <a:tailEnd type="none" w="sm" len="sm"/>
                    </a:lnL>
                    <a:lnR w="9525" cap="flat" cmpd="sng">
                      <a:solidFill>
                        <a:srgbClr val="AC7C94">
                          <a:alpha val="0"/>
                        </a:srgbClr>
                      </a:solidFill>
                      <a:prstDash val="dot"/>
                      <a:round/>
                      <a:headEnd type="none" w="sm" len="sm"/>
                      <a:tailEnd type="none" w="sm" len="sm"/>
                    </a:lnR>
                    <a:lnT w="9525" cap="flat" cmpd="sng">
                      <a:solidFill>
                        <a:srgbClr val="4D584A"/>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28600" marR="182880" lvl="0" indent="-114300" algn="l" rtl="0">
                        <a:spcBef>
                          <a:spcPts val="0"/>
                        </a:spcBef>
                        <a:spcAft>
                          <a:spcPts val="1000"/>
                        </a:spcAft>
                        <a:buNone/>
                      </a:pPr>
                      <a:endParaRPr sz="1200">
                        <a:solidFill>
                          <a:srgbClr val="4F584B"/>
                        </a:solidFill>
                        <a:latin typeface="Lexend Light"/>
                        <a:ea typeface="Lexend Light"/>
                        <a:cs typeface="Lexend Light"/>
                        <a:sym typeface="Lexend Light"/>
                      </a:endParaRPr>
                    </a:p>
                  </a:txBody>
                  <a:tcPr marL="274300" marR="91425" marT="274300" marB="91425">
                    <a:lnL w="9525" cap="flat" cmpd="sng">
                      <a:solidFill>
                        <a:srgbClr val="AC7C94">
                          <a:alpha val="0"/>
                        </a:srgbClr>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D584A"/>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6" name="Google Shape;136;p23"/>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Google Shape;141;p24"/>
          <p:cNvSpPr/>
          <p:nvPr/>
        </p:nvSpPr>
        <p:spPr>
          <a:xfrm>
            <a:off x="0" y="0"/>
            <a:ext cx="3872700" cy="5143500"/>
          </a:xfrm>
          <a:prstGeom prst="rect">
            <a:avLst/>
          </a:prstGeom>
          <a:solidFill>
            <a:srgbClr val="4F3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a:off x="0" y="1953575"/>
            <a:ext cx="3872700" cy="3190200"/>
          </a:xfrm>
          <a:prstGeom prst="rect">
            <a:avLst/>
          </a:prstGeom>
          <a:solidFill>
            <a:srgbClr val="472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24"/>
          <p:cNvPicPr preferRelativeResize="0"/>
          <p:nvPr/>
        </p:nvPicPr>
        <p:blipFill>
          <a:blip r:embed="rId3">
            <a:alphaModFix/>
          </a:blip>
          <a:stretch>
            <a:fillRect/>
          </a:stretch>
        </p:blipFill>
        <p:spPr>
          <a:xfrm>
            <a:off x="883823" y="2867050"/>
            <a:ext cx="1945000" cy="2359401"/>
          </a:xfrm>
          <a:prstGeom prst="rect">
            <a:avLst/>
          </a:prstGeom>
          <a:noFill/>
          <a:ln>
            <a:noFill/>
          </a:ln>
        </p:spPr>
      </p:pic>
      <p:sp>
        <p:nvSpPr>
          <p:cNvPr id="144" name="Google Shape;144;p24"/>
          <p:cNvSpPr txBox="1"/>
          <p:nvPr/>
        </p:nvSpPr>
        <p:spPr>
          <a:xfrm>
            <a:off x="543375" y="918650"/>
            <a:ext cx="3097800" cy="3477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500"/>
              </a:spcBef>
              <a:spcAft>
                <a:spcPts val="0"/>
              </a:spcAft>
              <a:buClr>
                <a:schemeClr val="dk1"/>
              </a:buClr>
              <a:buSzPts val="1100"/>
              <a:buFont typeface="Arial"/>
              <a:buNone/>
            </a:pPr>
            <a:r>
              <a:rPr lang="en" sz="1200" b="1">
                <a:solidFill>
                  <a:srgbClr val="9BB196"/>
                </a:solidFill>
                <a:latin typeface="Lexend"/>
                <a:ea typeface="Lexend"/>
                <a:cs typeface="Lexend"/>
                <a:sym typeface="Lexend"/>
              </a:rPr>
              <a:t>Project Heart</a:t>
            </a:r>
            <a:endParaRPr sz="2400">
              <a:solidFill>
                <a:srgbClr val="9BB196"/>
              </a:solidFill>
              <a:latin typeface="IM Fell Double Pica"/>
              <a:ea typeface="IM Fell Double Pica"/>
              <a:cs typeface="IM Fell Double Pica"/>
              <a:sym typeface="IM Fell Double Pica"/>
            </a:endParaRPr>
          </a:p>
          <a:p>
            <a:pPr marL="0" lvl="0" indent="0" algn="l" rtl="0">
              <a:spcBef>
                <a:spcPts val="1000"/>
              </a:spcBef>
              <a:spcAft>
                <a:spcPts val="0"/>
              </a:spcAft>
              <a:buClr>
                <a:schemeClr val="dk1"/>
              </a:buClr>
              <a:buSzPts val="1100"/>
              <a:buFont typeface="Arial"/>
              <a:buNone/>
            </a:pPr>
            <a:r>
              <a:rPr lang="en" sz="2400">
                <a:solidFill>
                  <a:srgbClr val="F8E9DD"/>
                </a:solidFill>
                <a:latin typeface="IM Fell Double Pica"/>
                <a:ea typeface="IM Fell Double Pica"/>
                <a:cs typeface="IM Fell Double Pica"/>
                <a:sym typeface="IM Fell Double Pica"/>
              </a:rPr>
              <a:t>Co-design at the centre of engagement</a:t>
            </a:r>
            <a:endParaRPr sz="1200">
              <a:solidFill>
                <a:srgbClr val="F8E9DD"/>
              </a:solidFill>
              <a:latin typeface="Lexend"/>
              <a:ea typeface="Lexend"/>
              <a:cs typeface="Lexend"/>
              <a:sym typeface="Lexend"/>
            </a:endParaRPr>
          </a:p>
        </p:txBody>
      </p:sp>
      <p:sp>
        <p:nvSpPr>
          <p:cNvPr id="145" name="Google Shape;145;p24"/>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46" name="Google Shape;146;p24"/>
          <p:cNvSpPr txBox="1"/>
          <p:nvPr/>
        </p:nvSpPr>
        <p:spPr>
          <a:xfrm>
            <a:off x="4652900" y="476400"/>
            <a:ext cx="559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solidFill>
                  <a:srgbClr val="D8D17C"/>
                </a:solidFill>
                <a:latin typeface="IM Fell Double Pica"/>
                <a:ea typeface="IM Fell Double Pica"/>
                <a:cs typeface="IM Fell Double Pica"/>
                <a:sym typeface="IM Fell Double Pica"/>
              </a:rPr>
              <a:t>“</a:t>
            </a:r>
            <a:endParaRPr sz="6000">
              <a:solidFill>
                <a:srgbClr val="D8D17C"/>
              </a:solidFill>
              <a:latin typeface="IM Fell Double Pica"/>
              <a:ea typeface="IM Fell Double Pica"/>
              <a:cs typeface="IM Fell Double Pica"/>
              <a:sym typeface="IM Fell Double Pica"/>
            </a:endParaRPr>
          </a:p>
        </p:txBody>
      </p:sp>
      <p:sp>
        <p:nvSpPr>
          <p:cNvPr id="147" name="Google Shape;147;p24"/>
          <p:cNvSpPr txBox="1"/>
          <p:nvPr/>
        </p:nvSpPr>
        <p:spPr>
          <a:xfrm>
            <a:off x="4652900" y="1190350"/>
            <a:ext cx="4014900" cy="338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Source Sans Pro"/>
              <a:buNone/>
            </a:pPr>
            <a:r>
              <a:rPr lang="en" sz="1600">
                <a:solidFill>
                  <a:srgbClr val="4F3872"/>
                </a:solidFill>
                <a:latin typeface="IM Fell Double Pica"/>
                <a:ea typeface="IM Fell Double Pica"/>
                <a:cs typeface="IM Fell Double Pica"/>
                <a:sym typeface="IM Fell Double Pica"/>
              </a:rPr>
              <a:t>People are not really engaged, not really respected, not usually utilized to their full potential. It's a big turn off, and it hurts people. And it actually creates trauma. </a:t>
            </a:r>
            <a:endParaRPr sz="1600">
              <a:solidFill>
                <a:srgbClr val="4F3872"/>
              </a:solidFill>
              <a:latin typeface="IM Fell Double Pica"/>
              <a:ea typeface="IM Fell Double Pica"/>
              <a:cs typeface="IM Fell Double Pica"/>
              <a:sym typeface="IM Fell Double Pica"/>
            </a:endParaRPr>
          </a:p>
          <a:p>
            <a:pPr marL="0" marR="0" lvl="0" indent="0" algn="l" rtl="0">
              <a:lnSpc>
                <a:spcPct val="100000"/>
              </a:lnSpc>
              <a:spcBef>
                <a:spcPts val="500"/>
              </a:spcBef>
              <a:spcAft>
                <a:spcPts val="0"/>
              </a:spcAft>
              <a:buClr>
                <a:srgbClr val="000000"/>
              </a:buClr>
              <a:buSzPts val="1100"/>
              <a:buFont typeface="Source Sans Pro"/>
              <a:buNone/>
            </a:pPr>
            <a:r>
              <a:rPr lang="en" sz="1200">
                <a:solidFill>
                  <a:srgbClr val="4F3872"/>
                </a:solidFill>
                <a:latin typeface="Lexend Light"/>
                <a:ea typeface="Lexend Light"/>
                <a:cs typeface="Lexend Light"/>
                <a:sym typeface="Lexend Light"/>
              </a:rPr>
              <a:t>PWLE</a:t>
            </a:r>
            <a:endParaRPr sz="1200">
              <a:solidFill>
                <a:srgbClr val="4F3872"/>
              </a:solidFill>
              <a:latin typeface="Lexend Light"/>
              <a:ea typeface="Lexend Light"/>
              <a:cs typeface="Lexend Light"/>
              <a:sym typeface="Lexend Light"/>
            </a:endParaRPr>
          </a:p>
          <a:p>
            <a:pPr marL="0" marR="0" lvl="0" indent="0" algn="l" rtl="0">
              <a:lnSpc>
                <a:spcPct val="100000"/>
              </a:lnSpc>
              <a:spcBef>
                <a:spcPts val="2000"/>
              </a:spcBef>
              <a:spcAft>
                <a:spcPts val="0"/>
              </a:spcAft>
              <a:buClr>
                <a:srgbClr val="000000"/>
              </a:buClr>
              <a:buSzPts val="1100"/>
              <a:buFont typeface="Source Sans Pro"/>
              <a:buNone/>
            </a:pPr>
            <a:r>
              <a:rPr lang="en" sz="1600">
                <a:solidFill>
                  <a:srgbClr val="4F3872"/>
                </a:solidFill>
                <a:latin typeface="IM Fell Double Pica"/>
                <a:ea typeface="IM Fell Double Pica"/>
                <a:cs typeface="IM Fell Double Pica"/>
                <a:sym typeface="IM Fell Double Pica"/>
              </a:rPr>
              <a:t>It’s difficult to balance out where you feel there's real added value (to engaging people), </a:t>
            </a:r>
            <a:br>
              <a:rPr lang="en" sz="1600">
                <a:solidFill>
                  <a:srgbClr val="4F3872"/>
                </a:solidFill>
                <a:latin typeface="IM Fell Double Pica"/>
                <a:ea typeface="IM Fell Double Pica"/>
                <a:cs typeface="IM Fell Double Pica"/>
                <a:sym typeface="IM Fell Double Pica"/>
              </a:rPr>
            </a:br>
            <a:r>
              <a:rPr lang="en" sz="1600">
                <a:solidFill>
                  <a:srgbClr val="4F3872"/>
                </a:solidFill>
                <a:latin typeface="IM Fell Double Pica"/>
                <a:ea typeface="IM Fell Double Pica"/>
                <a:cs typeface="IM Fell Double Pica"/>
                <a:sym typeface="IM Fell Double Pica"/>
              </a:rPr>
              <a:t>to what extent you need to engage so that you make sure that you keep them safe, (and making sure its) not just tokenism. </a:t>
            </a:r>
            <a:endParaRPr sz="1600">
              <a:solidFill>
                <a:srgbClr val="4F3872"/>
              </a:solidFill>
              <a:latin typeface="IM Fell Double Pica"/>
              <a:ea typeface="IM Fell Double Pica"/>
              <a:cs typeface="IM Fell Double Pica"/>
              <a:sym typeface="IM Fell Double Pica"/>
            </a:endParaRPr>
          </a:p>
          <a:p>
            <a:pPr marL="0" lvl="0" indent="0" algn="l" rtl="0">
              <a:spcBef>
                <a:spcPts val="1000"/>
              </a:spcBef>
              <a:spcAft>
                <a:spcPts val="0"/>
              </a:spcAft>
              <a:buClr>
                <a:srgbClr val="000000"/>
              </a:buClr>
              <a:buSzPts val="1100"/>
              <a:buFont typeface="Source Sans Pro"/>
              <a:buNone/>
            </a:pPr>
            <a:r>
              <a:rPr lang="en" sz="1200">
                <a:solidFill>
                  <a:srgbClr val="4F3872"/>
                </a:solidFill>
                <a:latin typeface="Lexend Light"/>
                <a:ea typeface="Lexend Light"/>
                <a:cs typeface="Lexend Light"/>
                <a:sym typeface="Lexend Light"/>
              </a:rPr>
              <a:t>Policy Analyst</a:t>
            </a:r>
            <a:endParaRPr sz="1200">
              <a:solidFill>
                <a:srgbClr val="4F3872"/>
              </a:solidFill>
              <a:latin typeface="Lexend Light"/>
              <a:ea typeface="Lexend Light"/>
              <a:cs typeface="Lexend Light"/>
              <a:sym typeface="Lexend Light"/>
            </a:endParaRPr>
          </a:p>
          <a:p>
            <a:pPr marL="0" lvl="0" indent="0" algn="l" rtl="0">
              <a:lnSpc>
                <a:spcPct val="100000"/>
              </a:lnSpc>
              <a:spcBef>
                <a:spcPts val="1000"/>
              </a:spcBef>
              <a:spcAft>
                <a:spcPts val="0"/>
              </a:spcAft>
              <a:buSzPts val="1100"/>
              <a:buNone/>
            </a:pPr>
            <a:endParaRPr>
              <a:solidFill>
                <a:srgbClr val="4F3872"/>
              </a:solidFill>
              <a:latin typeface="Lexend Light"/>
              <a:ea typeface="Lexend Light"/>
              <a:cs typeface="Lexend Light"/>
              <a:sym typeface="Lexen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25"/>
          <p:cNvSpPr txBox="1"/>
          <p:nvPr/>
        </p:nvSpPr>
        <p:spPr>
          <a:xfrm>
            <a:off x="543375" y="1190625"/>
            <a:ext cx="3329400" cy="3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AC7C94"/>
                </a:solidFill>
                <a:latin typeface="IM Fell Double Pica"/>
                <a:ea typeface="IM Fell Double Pica"/>
                <a:cs typeface="IM Fell Double Pica"/>
                <a:sym typeface="IM Fell Double Pica"/>
              </a:rPr>
              <a:t>Co-Design:</a:t>
            </a:r>
            <a:br>
              <a:rPr lang="en" sz="2400">
                <a:solidFill>
                  <a:srgbClr val="391020"/>
                </a:solidFill>
                <a:latin typeface="IM Fell Double Pica"/>
                <a:ea typeface="IM Fell Double Pica"/>
                <a:cs typeface="IM Fell Double Pica"/>
                <a:sym typeface="IM Fell Double Pica"/>
              </a:rPr>
            </a:br>
            <a:r>
              <a:rPr lang="en" sz="2400" i="1">
                <a:solidFill>
                  <a:srgbClr val="391020"/>
                </a:solidFill>
                <a:latin typeface="IM Fell Double Pica"/>
                <a:ea typeface="IM Fell Double Pica"/>
                <a:cs typeface="IM Fell Double Pica"/>
                <a:sym typeface="IM Fell Double Pica"/>
              </a:rPr>
              <a:t>Shifting how we </a:t>
            </a:r>
            <a:br>
              <a:rPr lang="en" sz="2400" i="1">
                <a:solidFill>
                  <a:srgbClr val="391020"/>
                </a:solidFill>
                <a:latin typeface="IM Fell Double Pica"/>
                <a:ea typeface="IM Fell Double Pica"/>
                <a:cs typeface="IM Fell Double Pica"/>
                <a:sym typeface="IM Fell Double Pica"/>
              </a:rPr>
            </a:br>
            <a:r>
              <a:rPr lang="en" sz="2400" i="1">
                <a:solidFill>
                  <a:srgbClr val="391020"/>
                </a:solidFill>
                <a:latin typeface="IM Fell Double Pica"/>
                <a:ea typeface="IM Fell Double Pica"/>
                <a:cs typeface="IM Fell Double Pica"/>
                <a:sym typeface="IM Fell Double Pica"/>
              </a:rPr>
              <a:t>see people with lived experience </a:t>
            </a:r>
            <a:endParaRPr sz="2400">
              <a:solidFill>
                <a:srgbClr val="391020"/>
              </a:solidFill>
              <a:latin typeface="IM Fell Double Pica"/>
              <a:ea typeface="IM Fell Double Pica"/>
              <a:cs typeface="IM Fell Double Pica"/>
              <a:sym typeface="IM Fell Double Pica"/>
            </a:endParaRPr>
          </a:p>
        </p:txBody>
      </p:sp>
      <p:sp>
        <p:nvSpPr>
          <p:cNvPr id="153" name="Google Shape;153;p25"/>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54" name="Google Shape;154;p25"/>
          <p:cNvSpPr/>
          <p:nvPr/>
        </p:nvSpPr>
        <p:spPr>
          <a:xfrm>
            <a:off x="3886225" y="2074988"/>
            <a:ext cx="951600" cy="9516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a:off x="4281625" y="199458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p:nvPr/>
        </p:nvSpPr>
        <p:spPr>
          <a:xfrm>
            <a:off x="4281625" y="2954713"/>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rot="5400000">
            <a:off x="4761675" y="247463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rot="5400000">
            <a:off x="3801550" y="247463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a:off x="3895863"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4153038"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4410200"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4667375"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a:off x="5644000"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p:nvPr/>
        </p:nvSpPr>
        <p:spPr>
          <a:xfrm>
            <a:off x="5901175"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p:nvPr/>
        </p:nvSpPr>
        <p:spPr>
          <a:xfrm>
            <a:off x="6158338"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6415513" y="3710420"/>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5670725" y="2074988"/>
            <a:ext cx="951600" cy="9516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6066125" y="199458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6066125" y="2954713"/>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rot="5400000">
            <a:off x="6546175" y="247463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rot="5400000">
            <a:off x="5586050" y="247463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7506825" y="2074988"/>
            <a:ext cx="951600" cy="9516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7902225" y="199458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7902225" y="2954713"/>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rot="5400000">
            <a:off x="8382275" y="247463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rot="5400000">
            <a:off x="7422150" y="2474638"/>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7582950" y="2155388"/>
            <a:ext cx="160800" cy="160800"/>
          </a:xfrm>
          <a:prstGeom prst="ellipse">
            <a:avLst/>
          </a:prstGeom>
          <a:solidFill>
            <a:srgbClr val="FFFFFF"/>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8221500" y="2155388"/>
            <a:ext cx="160800" cy="160800"/>
          </a:xfrm>
          <a:prstGeom prst="ellipse">
            <a:avLst/>
          </a:prstGeom>
          <a:solidFill>
            <a:srgbClr val="FFFFFF"/>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7582950" y="2793888"/>
            <a:ext cx="160800" cy="160800"/>
          </a:xfrm>
          <a:prstGeom prst="ellipse">
            <a:avLst/>
          </a:prstGeom>
          <a:solidFill>
            <a:srgbClr val="FFFFFF"/>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8221500" y="2793888"/>
            <a:ext cx="160800" cy="160800"/>
          </a:xfrm>
          <a:prstGeom prst="ellipse">
            <a:avLst/>
          </a:prstGeom>
          <a:solidFill>
            <a:srgbClr val="FFFFFF"/>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25"/>
          <p:cNvCxnSpPr/>
          <p:nvPr/>
        </p:nvCxnSpPr>
        <p:spPr>
          <a:xfrm>
            <a:off x="4362025" y="3340423"/>
            <a:ext cx="0" cy="214200"/>
          </a:xfrm>
          <a:prstGeom prst="straightConnector1">
            <a:avLst/>
          </a:prstGeom>
          <a:noFill/>
          <a:ln w="9525" cap="flat" cmpd="sng">
            <a:solidFill>
              <a:srgbClr val="391020"/>
            </a:solidFill>
            <a:prstDash val="solid"/>
            <a:round/>
            <a:headEnd type="none" w="med" len="med"/>
            <a:tailEnd type="triangle" w="med" len="med"/>
          </a:ln>
        </p:spPr>
      </p:cxnSp>
      <p:cxnSp>
        <p:nvCxnSpPr>
          <p:cNvPr id="182" name="Google Shape;182;p25"/>
          <p:cNvCxnSpPr/>
          <p:nvPr/>
        </p:nvCxnSpPr>
        <p:spPr>
          <a:xfrm>
            <a:off x="6146538" y="3340423"/>
            <a:ext cx="0" cy="214200"/>
          </a:xfrm>
          <a:prstGeom prst="straightConnector1">
            <a:avLst/>
          </a:prstGeom>
          <a:noFill/>
          <a:ln w="9525" cap="flat" cmpd="sng">
            <a:solidFill>
              <a:srgbClr val="391020"/>
            </a:solidFill>
            <a:prstDash val="solid"/>
            <a:round/>
            <a:headEnd type="triangle" w="med" len="med"/>
            <a:tailEnd type="none" w="med" len="med"/>
          </a:ln>
        </p:spPr>
      </p:cxnSp>
      <p:sp>
        <p:nvSpPr>
          <p:cNvPr id="183" name="Google Shape;183;p25"/>
          <p:cNvSpPr txBox="1"/>
          <p:nvPr/>
        </p:nvSpPr>
        <p:spPr>
          <a:xfrm>
            <a:off x="3491725" y="914575"/>
            <a:ext cx="1740600" cy="84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br>
              <a:rPr lang="en" sz="1200" b="1">
                <a:solidFill>
                  <a:srgbClr val="391020"/>
                </a:solidFill>
                <a:latin typeface="Lexend"/>
                <a:ea typeface="Lexend"/>
                <a:cs typeface="Lexend"/>
                <a:sym typeface="Lexend"/>
              </a:rPr>
            </a:br>
            <a:r>
              <a:rPr lang="en" sz="1200" b="1">
                <a:solidFill>
                  <a:srgbClr val="391020"/>
                </a:solidFill>
                <a:latin typeface="Lexend"/>
                <a:ea typeface="Lexend"/>
                <a:cs typeface="Lexend"/>
                <a:sym typeface="Lexend"/>
              </a:rPr>
              <a:t>Experts</a:t>
            </a:r>
            <a:endParaRPr sz="1200" b="1">
              <a:solidFill>
                <a:srgbClr val="391020"/>
              </a:solidFill>
              <a:latin typeface="Lexend"/>
              <a:ea typeface="Lexend"/>
              <a:cs typeface="Lexend"/>
              <a:sym typeface="Lexend"/>
            </a:endParaRPr>
          </a:p>
          <a:p>
            <a:pPr marL="0" lvl="0" indent="0" algn="ctr" rtl="0">
              <a:spcBef>
                <a:spcPts val="500"/>
              </a:spcBef>
              <a:spcAft>
                <a:spcPts val="0"/>
              </a:spcAft>
              <a:buNone/>
            </a:pPr>
            <a:r>
              <a:rPr lang="en" sz="1200">
                <a:solidFill>
                  <a:srgbClr val="391020"/>
                </a:solidFill>
                <a:latin typeface="Lexend Light"/>
                <a:ea typeface="Lexend Light"/>
                <a:cs typeface="Lexend Light"/>
                <a:sym typeface="Lexend Light"/>
              </a:rPr>
              <a:t>We know better</a:t>
            </a:r>
            <a:endParaRPr sz="1200">
              <a:solidFill>
                <a:srgbClr val="391020"/>
              </a:solidFill>
              <a:latin typeface="Lexend Light"/>
              <a:ea typeface="Lexend Light"/>
              <a:cs typeface="Lexend Light"/>
              <a:sym typeface="Lexend Light"/>
            </a:endParaRPr>
          </a:p>
        </p:txBody>
      </p:sp>
      <p:sp>
        <p:nvSpPr>
          <p:cNvPr id="184" name="Google Shape;184;p25"/>
          <p:cNvSpPr txBox="1"/>
          <p:nvPr/>
        </p:nvSpPr>
        <p:spPr>
          <a:xfrm>
            <a:off x="5337950" y="914575"/>
            <a:ext cx="1445700" cy="84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391020"/>
                </a:solidFill>
                <a:latin typeface="Lexend"/>
                <a:ea typeface="Lexend"/>
                <a:cs typeface="Lexend"/>
                <a:sym typeface="Lexend"/>
              </a:rPr>
              <a:t>User </a:t>
            </a:r>
            <a:br>
              <a:rPr lang="en" sz="1200" b="1">
                <a:solidFill>
                  <a:srgbClr val="391020"/>
                </a:solidFill>
                <a:latin typeface="Lexend"/>
                <a:ea typeface="Lexend"/>
                <a:cs typeface="Lexend"/>
                <a:sym typeface="Lexend"/>
              </a:rPr>
            </a:br>
            <a:r>
              <a:rPr lang="en" sz="1200" b="1">
                <a:solidFill>
                  <a:srgbClr val="391020"/>
                </a:solidFill>
                <a:latin typeface="Lexend"/>
                <a:ea typeface="Lexend"/>
                <a:cs typeface="Lexend"/>
                <a:sym typeface="Lexend"/>
              </a:rPr>
              <a:t>Experience</a:t>
            </a:r>
            <a:endParaRPr sz="1200" b="1">
              <a:solidFill>
                <a:srgbClr val="391020"/>
              </a:solidFill>
              <a:latin typeface="Lexend"/>
              <a:ea typeface="Lexend"/>
              <a:cs typeface="Lexend"/>
              <a:sym typeface="Lexend"/>
            </a:endParaRPr>
          </a:p>
          <a:p>
            <a:pPr marL="0" lvl="0" indent="0" algn="ctr" rtl="0">
              <a:spcBef>
                <a:spcPts val="500"/>
              </a:spcBef>
              <a:spcAft>
                <a:spcPts val="0"/>
              </a:spcAft>
              <a:buNone/>
            </a:pPr>
            <a:r>
              <a:rPr lang="en" sz="1200">
                <a:solidFill>
                  <a:srgbClr val="391020"/>
                </a:solidFill>
                <a:latin typeface="Lexend Light"/>
                <a:ea typeface="Lexend Light"/>
                <a:cs typeface="Lexend Light"/>
                <a:sym typeface="Lexend Light"/>
              </a:rPr>
              <a:t>Empathy</a:t>
            </a:r>
            <a:endParaRPr sz="1200">
              <a:solidFill>
                <a:srgbClr val="391020"/>
              </a:solidFill>
              <a:latin typeface="Lexend Light"/>
              <a:ea typeface="Lexend Light"/>
              <a:cs typeface="Lexend Light"/>
              <a:sym typeface="Lexend Light"/>
            </a:endParaRPr>
          </a:p>
        </p:txBody>
      </p:sp>
      <p:sp>
        <p:nvSpPr>
          <p:cNvPr id="185" name="Google Shape;185;p25"/>
          <p:cNvSpPr txBox="1"/>
          <p:nvPr/>
        </p:nvSpPr>
        <p:spPr>
          <a:xfrm>
            <a:off x="6840850" y="914575"/>
            <a:ext cx="2159100" cy="846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200" b="1">
                <a:solidFill>
                  <a:srgbClr val="391020"/>
                </a:solidFill>
                <a:latin typeface="Lexend"/>
                <a:ea typeface="Lexend"/>
                <a:cs typeface="Lexend"/>
                <a:sym typeface="Lexend"/>
              </a:rPr>
              <a:t>Co-Design</a:t>
            </a:r>
            <a:endParaRPr sz="1200" b="1">
              <a:solidFill>
                <a:srgbClr val="391020"/>
              </a:solidFill>
              <a:latin typeface="Lexend"/>
              <a:ea typeface="Lexend"/>
              <a:cs typeface="Lexend"/>
              <a:sym typeface="Lexend"/>
            </a:endParaRPr>
          </a:p>
          <a:p>
            <a:pPr marL="0" marR="0" lvl="0" indent="0" algn="ctr" rtl="0">
              <a:lnSpc>
                <a:spcPct val="100000"/>
              </a:lnSpc>
              <a:spcBef>
                <a:spcPts val="500"/>
              </a:spcBef>
              <a:spcAft>
                <a:spcPts val="0"/>
              </a:spcAft>
              <a:buNone/>
            </a:pPr>
            <a:r>
              <a:rPr lang="en" sz="1200">
                <a:solidFill>
                  <a:srgbClr val="391020"/>
                </a:solidFill>
                <a:latin typeface="Lexend Light"/>
                <a:ea typeface="Lexend Light"/>
                <a:cs typeface="Lexend Light"/>
                <a:sym typeface="Lexend Light"/>
              </a:rPr>
              <a:t>Beyond Empathy</a:t>
            </a:r>
            <a:endParaRPr sz="1200">
              <a:solidFill>
                <a:srgbClr val="391020"/>
              </a:solidFill>
              <a:latin typeface="Lexend Light"/>
              <a:ea typeface="Lexend Light"/>
              <a:cs typeface="Lexend Light"/>
              <a:sym typeface="Lexend Light"/>
            </a:endParaRPr>
          </a:p>
          <a:p>
            <a:pPr marL="0" marR="0" lvl="0" indent="0" algn="ctr" rtl="0">
              <a:lnSpc>
                <a:spcPct val="100000"/>
              </a:lnSpc>
              <a:spcBef>
                <a:spcPts val="0"/>
              </a:spcBef>
              <a:spcAft>
                <a:spcPts val="0"/>
              </a:spcAft>
              <a:buNone/>
            </a:pPr>
            <a:r>
              <a:rPr lang="en" sz="1200">
                <a:solidFill>
                  <a:srgbClr val="391020"/>
                </a:solidFill>
                <a:latin typeface="Lexend Light"/>
                <a:ea typeface="Lexend Light"/>
                <a:cs typeface="Lexend Light"/>
                <a:sym typeface="Lexend Light"/>
              </a:rPr>
              <a:t>Community Participation</a:t>
            </a:r>
            <a:endParaRPr sz="1200">
              <a:solidFill>
                <a:srgbClr val="391020"/>
              </a:solidFill>
              <a:latin typeface="Lexend Light"/>
              <a:ea typeface="Lexend Light"/>
              <a:cs typeface="Lexend Light"/>
              <a:sym typeface="Lexend Light"/>
            </a:endParaRPr>
          </a:p>
        </p:txBody>
      </p:sp>
      <p:sp>
        <p:nvSpPr>
          <p:cNvPr id="186" name="Google Shape;186;p25"/>
          <p:cNvSpPr txBox="1"/>
          <p:nvPr/>
        </p:nvSpPr>
        <p:spPr>
          <a:xfrm>
            <a:off x="3801550" y="4076700"/>
            <a:ext cx="4866000" cy="71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a:solidFill>
                  <a:srgbClr val="A57E93"/>
                </a:solidFill>
                <a:latin typeface="Lexend Light"/>
                <a:ea typeface="Lexend Light"/>
                <a:cs typeface="Lexend Light"/>
                <a:sym typeface="Lexend Light"/>
              </a:rPr>
              <a:t>Hare, Nadine and Jananda Lima (2022). Design's Colonial Myths: Re-envisioning the Role of the Designer in Adaptation. Cumulus.</a:t>
            </a:r>
            <a:endParaRPr sz="800">
              <a:solidFill>
                <a:srgbClr val="A57E93"/>
              </a:solidFill>
              <a:latin typeface="Lexend Light"/>
              <a:ea typeface="Lexend Light"/>
              <a:cs typeface="Lexend Light"/>
              <a:sym typeface="Lexend Light"/>
            </a:endParaRPr>
          </a:p>
          <a:p>
            <a:pPr marL="0" lvl="0" indent="0" algn="l" rtl="0">
              <a:lnSpc>
                <a:spcPct val="115000"/>
              </a:lnSpc>
              <a:spcBef>
                <a:spcPts val="1000"/>
              </a:spcBef>
              <a:spcAft>
                <a:spcPts val="1000"/>
              </a:spcAft>
              <a:buNone/>
            </a:pPr>
            <a:r>
              <a:rPr lang="en" sz="800">
                <a:solidFill>
                  <a:srgbClr val="A57E93"/>
                </a:solidFill>
                <a:latin typeface="Lexend Light"/>
                <a:ea typeface="Lexend Light"/>
                <a:cs typeface="Lexend Light"/>
                <a:sym typeface="Lexend Light"/>
              </a:rPr>
              <a:t> </a:t>
            </a:r>
            <a:endParaRPr sz="800">
              <a:solidFill>
                <a:srgbClr val="A57E93"/>
              </a:solidFill>
              <a:latin typeface="Lexend Light"/>
              <a:ea typeface="Lexend Light"/>
              <a:cs typeface="Lexend Light"/>
              <a:sym typeface="Lexend Light"/>
            </a:endParaRPr>
          </a:p>
        </p:txBody>
      </p:sp>
      <p:sp>
        <p:nvSpPr>
          <p:cNvPr id="187" name="Google Shape;187;p25"/>
          <p:cNvSpPr/>
          <p:nvPr/>
        </p:nvSpPr>
        <p:spPr>
          <a:xfrm>
            <a:off x="727100" y="3140700"/>
            <a:ext cx="160800" cy="160800"/>
          </a:xfrm>
          <a:prstGeom prst="ellipse">
            <a:avLst/>
          </a:prstGeom>
          <a:solidFill>
            <a:srgbClr val="391020"/>
          </a:solid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a:off x="723138" y="3528132"/>
            <a:ext cx="160800" cy="160800"/>
          </a:xfrm>
          <a:prstGeom prst="ellipse">
            <a:avLst/>
          </a:prstGeom>
          <a:noFill/>
          <a:ln w="9525" cap="flat" cmpd="sng">
            <a:solidFill>
              <a:srgbClr val="AC7C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txBox="1"/>
          <p:nvPr/>
        </p:nvSpPr>
        <p:spPr>
          <a:xfrm>
            <a:off x="977175" y="3067213"/>
            <a:ext cx="12918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800">
                <a:solidFill>
                  <a:srgbClr val="391020"/>
                </a:solidFill>
                <a:latin typeface="Lexend Light"/>
                <a:ea typeface="Lexend Light"/>
                <a:cs typeface="Lexend Light"/>
                <a:sym typeface="Lexend Light"/>
              </a:rPr>
              <a:t>Traditional Experts / Designers</a:t>
            </a:r>
            <a:endParaRPr sz="800">
              <a:solidFill>
                <a:srgbClr val="391020"/>
              </a:solidFill>
              <a:latin typeface="Lexend Light"/>
              <a:ea typeface="Lexend Light"/>
              <a:cs typeface="Lexend Light"/>
              <a:sym typeface="Lexend Light"/>
            </a:endParaRPr>
          </a:p>
        </p:txBody>
      </p:sp>
      <p:sp>
        <p:nvSpPr>
          <p:cNvPr id="190" name="Google Shape;190;p25"/>
          <p:cNvSpPr txBox="1"/>
          <p:nvPr/>
        </p:nvSpPr>
        <p:spPr>
          <a:xfrm>
            <a:off x="977175" y="3454638"/>
            <a:ext cx="12918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800">
                <a:solidFill>
                  <a:srgbClr val="391020"/>
                </a:solidFill>
                <a:latin typeface="Lexend Light"/>
                <a:ea typeface="Lexend Light"/>
                <a:cs typeface="Lexend Light"/>
                <a:sym typeface="Lexend Light"/>
              </a:rPr>
              <a:t>People with Lived Experience</a:t>
            </a:r>
            <a:endParaRPr sz="800">
              <a:solidFill>
                <a:srgbClr val="391020"/>
              </a:solidFill>
              <a:latin typeface="Lexend Light"/>
              <a:ea typeface="Lexend Light"/>
              <a:cs typeface="Lexend Light"/>
              <a:sym typeface="Lexen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sp>
        <p:nvSpPr>
          <p:cNvPr id="195" name="Google Shape;195;p26"/>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rgbClr val="4F3872"/>
                </a:solidFill>
                <a:latin typeface="Lexend"/>
                <a:ea typeface="Lexend"/>
                <a:cs typeface="Lexend"/>
                <a:sym typeface="Lexend"/>
              </a:rPr>
              <a:t>13</a:t>
            </a:fld>
            <a:endParaRPr sz="1000">
              <a:solidFill>
                <a:srgbClr val="4F3872"/>
              </a:solidFill>
              <a:latin typeface="Lexend"/>
              <a:ea typeface="Lexend"/>
              <a:cs typeface="Lexend"/>
              <a:sym typeface="Lexend"/>
            </a:endParaRPr>
          </a:p>
        </p:txBody>
      </p:sp>
      <p:pic>
        <p:nvPicPr>
          <p:cNvPr id="196" name="Google Shape;196;p26"/>
          <p:cNvPicPr preferRelativeResize="0"/>
          <p:nvPr/>
        </p:nvPicPr>
        <p:blipFill>
          <a:blip r:embed="rId3">
            <a:alphaModFix/>
          </a:blip>
          <a:stretch>
            <a:fillRect/>
          </a:stretch>
        </p:blipFill>
        <p:spPr>
          <a:xfrm>
            <a:off x="1" y="1114214"/>
            <a:ext cx="4493972" cy="2552026"/>
          </a:xfrm>
          <a:prstGeom prst="rect">
            <a:avLst/>
          </a:prstGeom>
          <a:noFill/>
          <a:ln>
            <a:noFill/>
          </a:ln>
        </p:spPr>
      </p:pic>
      <p:pic>
        <p:nvPicPr>
          <p:cNvPr id="197" name="Google Shape;197;p26"/>
          <p:cNvPicPr preferRelativeResize="0"/>
          <p:nvPr/>
        </p:nvPicPr>
        <p:blipFill>
          <a:blip r:embed="rId4">
            <a:alphaModFix/>
          </a:blip>
          <a:stretch>
            <a:fillRect/>
          </a:stretch>
        </p:blipFill>
        <p:spPr>
          <a:xfrm>
            <a:off x="4650030" y="1114207"/>
            <a:ext cx="4493972" cy="29448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1"/>
        <p:cNvGrpSpPr/>
        <p:nvPr/>
      </p:nvGrpSpPr>
      <p:grpSpPr>
        <a:xfrm>
          <a:off x="0" y="0"/>
          <a:ext cx="0" cy="0"/>
          <a:chOff x="0" y="0"/>
          <a:chExt cx="0" cy="0"/>
        </a:xfrm>
      </p:grpSpPr>
      <p:sp>
        <p:nvSpPr>
          <p:cNvPr id="202" name="Google Shape;202;p27"/>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rgbClr val="4F3872"/>
                </a:solidFill>
                <a:latin typeface="Lexend"/>
                <a:ea typeface="Lexend"/>
                <a:cs typeface="Lexend"/>
                <a:sym typeface="Lexend"/>
              </a:rPr>
              <a:t>14</a:t>
            </a:fld>
            <a:endParaRPr sz="1000">
              <a:solidFill>
                <a:srgbClr val="4F3872"/>
              </a:solidFill>
              <a:latin typeface="Lexend"/>
              <a:ea typeface="Lexend"/>
              <a:cs typeface="Lexend"/>
              <a:sym typeface="Lexend"/>
            </a:endParaRPr>
          </a:p>
        </p:txBody>
      </p:sp>
      <p:sp>
        <p:nvSpPr>
          <p:cNvPr id="203" name="Google Shape;203;p27"/>
          <p:cNvSpPr/>
          <p:nvPr/>
        </p:nvSpPr>
        <p:spPr>
          <a:xfrm>
            <a:off x="-142875" y="2446783"/>
            <a:ext cx="9402525" cy="1389975"/>
          </a:xfrm>
          <a:custGeom>
            <a:avLst/>
            <a:gdLst/>
            <a:ahLst/>
            <a:cxnLst/>
            <a:rect l="l" t="t" r="r" b="b"/>
            <a:pathLst>
              <a:path w="376101" h="55599" extrusionOk="0">
                <a:moveTo>
                  <a:pt x="0" y="28675"/>
                </a:moveTo>
                <a:cubicBezTo>
                  <a:pt x="6990" y="28675"/>
                  <a:pt x="13965" y="29491"/>
                  <a:pt x="20955" y="29491"/>
                </a:cubicBezTo>
                <a:cubicBezTo>
                  <a:pt x="23041" y="29491"/>
                  <a:pt x="25128" y="29491"/>
                  <a:pt x="27214" y="29491"/>
                </a:cubicBezTo>
                <a:cubicBezTo>
                  <a:pt x="28031" y="29491"/>
                  <a:pt x="29779" y="30299"/>
                  <a:pt x="29664" y="29491"/>
                </a:cubicBezTo>
                <a:cubicBezTo>
                  <a:pt x="29352" y="27304"/>
                  <a:pt x="26498" y="25208"/>
                  <a:pt x="27486" y="23232"/>
                </a:cubicBezTo>
                <a:cubicBezTo>
                  <a:pt x="29392" y="19422"/>
                  <a:pt x="34783" y="16484"/>
                  <a:pt x="38916" y="17517"/>
                </a:cubicBezTo>
                <a:cubicBezTo>
                  <a:pt x="42737" y="18472"/>
                  <a:pt x="36907" y="27719"/>
                  <a:pt x="40549" y="29219"/>
                </a:cubicBezTo>
                <a:cubicBezTo>
                  <a:pt x="44004" y="30642"/>
                  <a:pt x="49275" y="30967"/>
                  <a:pt x="51707" y="28130"/>
                </a:cubicBezTo>
                <a:cubicBezTo>
                  <a:pt x="55144" y="24121"/>
                  <a:pt x="57523" y="15182"/>
                  <a:pt x="53068" y="12346"/>
                </a:cubicBezTo>
                <a:cubicBezTo>
                  <a:pt x="47545" y="8831"/>
                  <a:pt x="38260" y="9240"/>
                  <a:pt x="33474" y="13707"/>
                </a:cubicBezTo>
                <a:cubicBezTo>
                  <a:pt x="30478" y="16503"/>
                  <a:pt x="31451" y="23286"/>
                  <a:pt x="34562" y="25953"/>
                </a:cubicBezTo>
                <a:cubicBezTo>
                  <a:pt x="37543" y="28508"/>
                  <a:pt x="43543" y="29647"/>
                  <a:pt x="43543" y="33573"/>
                </a:cubicBezTo>
                <a:cubicBezTo>
                  <a:pt x="43543" y="38797"/>
                  <a:pt x="29979" y="44116"/>
                  <a:pt x="28847" y="39016"/>
                </a:cubicBezTo>
                <a:cubicBezTo>
                  <a:pt x="27673" y="33731"/>
                  <a:pt x="39721" y="26077"/>
                  <a:pt x="42726" y="30580"/>
                </a:cubicBezTo>
                <a:cubicBezTo>
                  <a:pt x="45276" y="34401"/>
                  <a:pt x="41349" y="41278"/>
                  <a:pt x="44904" y="44187"/>
                </a:cubicBezTo>
                <a:cubicBezTo>
                  <a:pt x="50852" y="49054"/>
                  <a:pt x="63982" y="47883"/>
                  <a:pt x="67764" y="41193"/>
                </a:cubicBezTo>
                <a:cubicBezTo>
                  <a:pt x="70941" y="35573"/>
                  <a:pt x="66928" y="25998"/>
                  <a:pt x="61232" y="22960"/>
                </a:cubicBezTo>
                <a:cubicBezTo>
                  <a:pt x="57278" y="20851"/>
                  <a:pt x="48923" y="25641"/>
                  <a:pt x="49802" y="30035"/>
                </a:cubicBezTo>
                <a:cubicBezTo>
                  <a:pt x="51058" y="36313"/>
                  <a:pt x="63974" y="36632"/>
                  <a:pt x="68852" y="32485"/>
                </a:cubicBezTo>
                <a:cubicBezTo>
                  <a:pt x="74554" y="27638"/>
                  <a:pt x="72310" y="14763"/>
                  <a:pt x="66403" y="10169"/>
                </a:cubicBezTo>
                <a:cubicBezTo>
                  <a:pt x="59671" y="4934"/>
                  <a:pt x="46584" y="4155"/>
                  <a:pt x="40821" y="10441"/>
                </a:cubicBezTo>
                <a:cubicBezTo>
                  <a:pt x="36939" y="14676"/>
                  <a:pt x="41939" y="27042"/>
                  <a:pt x="36195" y="27042"/>
                </a:cubicBezTo>
                <a:cubicBezTo>
                  <a:pt x="33920" y="27042"/>
                  <a:pt x="31015" y="26323"/>
                  <a:pt x="29936" y="24320"/>
                </a:cubicBezTo>
                <a:cubicBezTo>
                  <a:pt x="27928" y="20591"/>
                  <a:pt x="30105" y="15531"/>
                  <a:pt x="32113" y="11802"/>
                </a:cubicBezTo>
                <a:cubicBezTo>
                  <a:pt x="35285" y="5911"/>
                  <a:pt x="46975" y="2718"/>
                  <a:pt x="51707" y="7448"/>
                </a:cubicBezTo>
                <a:cubicBezTo>
                  <a:pt x="56856" y="12595"/>
                  <a:pt x="59610" y="19712"/>
                  <a:pt x="62865" y="26225"/>
                </a:cubicBezTo>
                <a:cubicBezTo>
                  <a:pt x="64601" y="29698"/>
                  <a:pt x="66082" y="35049"/>
                  <a:pt x="69941" y="35478"/>
                </a:cubicBezTo>
                <a:cubicBezTo>
                  <a:pt x="80597" y="36662"/>
                  <a:pt x="83319" y="18302"/>
                  <a:pt x="87086" y="8264"/>
                </a:cubicBezTo>
                <a:cubicBezTo>
                  <a:pt x="88372" y="4836"/>
                  <a:pt x="90860" y="-694"/>
                  <a:pt x="94434" y="100"/>
                </a:cubicBezTo>
                <a:cubicBezTo>
                  <a:pt x="99827" y="1298"/>
                  <a:pt x="101259" y="9163"/>
                  <a:pt x="102598" y="14523"/>
                </a:cubicBezTo>
                <a:cubicBezTo>
                  <a:pt x="104297" y="21322"/>
                  <a:pt x="107255" y="27767"/>
                  <a:pt x="110218" y="34118"/>
                </a:cubicBezTo>
                <a:cubicBezTo>
                  <a:pt x="112431" y="38860"/>
                  <a:pt x="114027" y="45341"/>
                  <a:pt x="118926" y="47180"/>
                </a:cubicBezTo>
                <a:cubicBezTo>
                  <a:pt x="135217" y="53294"/>
                  <a:pt x="162607" y="18566"/>
                  <a:pt x="150767" y="5815"/>
                </a:cubicBezTo>
                <a:cubicBezTo>
                  <a:pt x="144481" y="-954"/>
                  <a:pt x="126475" y="685"/>
                  <a:pt x="123281" y="9353"/>
                </a:cubicBezTo>
                <a:cubicBezTo>
                  <a:pt x="119618" y="19293"/>
                  <a:pt x="127355" y="33056"/>
                  <a:pt x="136616" y="38200"/>
                </a:cubicBezTo>
                <a:cubicBezTo>
                  <a:pt x="148831" y="44984"/>
                  <a:pt x="173438" y="15967"/>
                  <a:pt x="163558" y="6087"/>
                </a:cubicBezTo>
                <a:cubicBezTo>
                  <a:pt x="155327" y="-2144"/>
                  <a:pt x="129540" y="2339"/>
                  <a:pt x="129540" y="13979"/>
                </a:cubicBezTo>
                <a:cubicBezTo>
                  <a:pt x="129540" y="20955"/>
                  <a:pt x="143153" y="17036"/>
                  <a:pt x="149951" y="18605"/>
                </a:cubicBezTo>
                <a:cubicBezTo>
                  <a:pt x="155157" y="19806"/>
                  <a:pt x="160341" y="23937"/>
                  <a:pt x="162197" y="28947"/>
                </a:cubicBezTo>
                <a:cubicBezTo>
                  <a:pt x="165252" y="37193"/>
                  <a:pt x="160742" y="50660"/>
                  <a:pt x="152400" y="53440"/>
                </a:cubicBezTo>
                <a:cubicBezTo>
                  <a:pt x="148322" y="54799"/>
                  <a:pt x="143686" y="56433"/>
                  <a:pt x="139609" y="55073"/>
                </a:cubicBezTo>
                <a:cubicBezTo>
                  <a:pt x="134298" y="53302"/>
                  <a:pt x="131679" y="45695"/>
                  <a:pt x="131989" y="40105"/>
                </a:cubicBezTo>
                <a:cubicBezTo>
                  <a:pt x="132402" y="32666"/>
                  <a:pt x="139581" y="22451"/>
                  <a:pt x="146957" y="23504"/>
                </a:cubicBezTo>
                <a:cubicBezTo>
                  <a:pt x="151545" y="24159"/>
                  <a:pt x="151887" y="31867"/>
                  <a:pt x="155938" y="34118"/>
                </a:cubicBezTo>
                <a:cubicBezTo>
                  <a:pt x="159689" y="36201"/>
                  <a:pt x="164974" y="33631"/>
                  <a:pt x="168456" y="31124"/>
                </a:cubicBezTo>
                <a:cubicBezTo>
                  <a:pt x="171753" y="28750"/>
                  <a:pt x="175612" y="24401"/>
                  <a:pt x="174444" y="20510"/>
                </a:cubicBezTo>
                <a:cubicBezTo>
                  <a:pt x="173671" y="17937"/>
                  <a:pt x="168451" y="16978"/>
                  <a:pt x="166551" y="18878"/>
                </a:cubicBezTo>
                <a:cubicBezTo>
                  <a:pt x="161877" y="23552"/>
                  <a:pt x="174380" y="32044"/>
                  <a:pt x="180975" y="32485"/>
                </a:cubicBezTo>
                <a:cubicBezTo>
                  <a:pt x="190389" y="33115"/>
                  <a:pt x="190862" y="11802"/>
                  <a:pt x="200297" y="11802"/>
                </a:cubicBezTo>
                <a:cubicBezTo>
                  <a:pt x="210384" y="11802"/>
                  <a:pt x="214751" y="25974"/>
                  <a:pt x="222885" y="31940"/>
                </a:cubicBezTo>
                <a:cubicBezTo>
                  <a:pt x="230106" y="37236"/>
                  <a:pt x="244404" y="33360"/>
                  <a:pt x="249011" y="25681"/>
                </a:cubicBezTo>
                <a:cubicBezTo>
                  <a:pt x="251113" y="22177"/>
                  <a:pt x="252254" y="16502"/>
                  <a:pt x="249555" y="13435"/>
                </a:cubicBezTo>
                <a:cubicBezTo>
                  <a:pt x="245062" y="8330"/>
                  <a:pt x="234726" y="5920"/>
                  <a:pt x="229416" y="10169"/>
                </a:cubicBezTo>
                <a:cubicBezTo>
                  <a:pt x="227192" y="11948"/>
                  <a:pt x="226388" y="16296"/>
                  <a:pt x="228056" y="18605"/>
                </a:cubicBezTo>
                <a:cubicBezTo>
                  <a:pt x="233091" y="25576"/>
                  <a:pt x="246219" y="27718"/>
                  <a:pt x="246834" y="36295"/>
                </a:cubicBezTo>
                <a:cubicBezTo>
                  <a:pt x="247484" y="45372"/>
                  <a:pt x="227177" y="54519"/>
                  <a:pt x="221796" y="47180"/>
                </a:cubicBezTo>
                <a:cubicBezTo>
                  <a:pt x="215456" y="38534"/>
                  <a:pt x="228302" y="21297"/>
                  <a:pt x="238941" y="19966"/>
                </a:cubicBezTo>
                <a:cubicBezTo>
                  <a:pt x="245383" y="19160"/>
                  <a:pt x="249554" y="27502"/>
                  <a:pt x="255270" y="30580"/>
                </a:cubicBezTo>
                <a:cubicBezTo>
                  <a:pt x="259522" y="32870"/>
                  <a:pt x="268686" y="28565"/>
                  <a:pt x="268061" y="23776"/>
                </a:cubicBezTo>
                <a:cubicBezTo>
                  <a:pt x="267396" y="18684"/>
                  <a:pt x="259730" y="13619"/>
                  <a:pt x="254998" y="15612"/>
                </a:cubicBezTo>
                <a:cubicBezTo>
                  <a:pt x="249440" y="17954"/>
                  <a:pt x="247420" y="28591"/>
                  <a:pt x="251188" y="33301"/>
                </a:cubicBezTo>
                <a:cubicBezTo>
                  <a:pt x="254803" y="37820"/>
                  <a:pt x="262286" y="29580"/>
                  <a:pt x="268061" y="29219"/>
                </a:cubicBezTo>
                <a:cubicBezTo>
                  <a:pt x="272951" y="28914"/>
                  <a:pt x="277881" y="29004"/>
                  <a:pt x="282756" y="29491"/>
                </a:cubicBezTo>
                <a:cubicBezTo>
                  <a:pt x="284391" y="29654"/>
                  <a:pt x="287094" y="30491"/>
                  <a:pt x="287655" y="28947"/>
                </a:cubicBezTo>
                <a:cubicBezTo>
                  <a:pt x="289360" y="24257"/>
                  <a:pt x="286301" y="18851"/>
                  <a:pt x="287383" y="13979"/>
                </a:cubicBezTo>
                <a:cubicBezTo>
                  <a:pt x="288120" y="10660"/>
                  <a:pt x="295566" y="9517"/>
                  <a:pt x="297452" y="12346"/>
                </a:cubicBezTo>
                <a:cubicBezTo>
                  <a:pt x="300896" y="17515"/>
                  <a:pt x="300744" y="27907"/>
                  <a:pt x="295275" y="30852"/>
                </a:cubicBezTo>
                <a:cubicBezTo>
                  <a:pt x="288780" y="34349"/>
                  <a:pt x="277347" y="31191"/>
                  <a:pt x="274048" y="24593"/>
                </a:cubicBezTo>
                <a:cubicBezTo>
                  <a:pt x="268605" y="13707"/>
                  <a:pt x="295310" y="3990"/>
                  <a:pt x="306705" y="8264"/>
                </a:cubicBezTo>
                <a:cubicBezTo>
                  <a:pt x="310796" y="9798"/>
                  <a:pt x="309748" y="17419"/>
                  <a:pt x="307794" y="21327"/>
                </a:cubicBezTo>
                <a:cubicBezTo>
                  <a:pt x="304598" y="27718"/>
                  <a:pt x="296091" y="32142"/>
                  <a:pt x="296091" y="39288"/>
                </a:cubicBezTo>
                <a:cubicBezTo>
                  <a:pt x="296091" y="45779"/>
                  <a:pt x="307028" y="48357"/>
                  <a:pt x="313509" y="47997"/>
                </a:cubicBezTo>
                <a:cubicBezTo>
                  <a:pt x="321133" y="47574"/>
                  <a:pt x="332117" y="39580"/>
                  <a:pt x="330109" y="32213"/>
                </a:cubicBezTo>
                <a:cubicBezTo>
                  <a:pt x="328996" y="28130"/>
                  <a:pt x="325470" y="25112"/>
                  <a:pt x="323578" y="21327"/>
                </a:cubicBezTo>
                <a:cubicBezTo>
                  <a:pt x="322883" y="19938"/>
                  <a:pt x="324423" y="16006"/>
                  <a:pt x="323034" y="16700"/>
                </a:cubicBezTo>
                <a:cubicBezTo>
                  <a:pt x="319415" y="18509"/>
                  <a:pt x="311527" y="21705"/>
                  <a:pt x="314053" y="24865"/>
                </a:cubicBezTo>
                <a:cubicBezTo>
                  <a:pt x="319328" y="31464"/>
                  <a:pt x="330943" y="24205"/>
                  <a:pt x="339362" y="23504"/>
                </a:cubicBezTo>
                <a:cubicBezTo>
                  <a:pt x="351574" y="22487"/>
                  <a:pt x="363846" y="24865"/>
                  <a:pt x="376101" y="24865"/>
                </a:cubicBezTo>
              </a:path>
            </a:pathLst>
          </a:custGeom>
          <a:noFill/>
          <a:ln w="9525" cap="flat" cmpd="sng">
            <a:solidFill>
              <a:srgbClr val="4F3872"/>
            </a:solidFill>
            <a:prstDash val="solid"/>
            <a:round/>
            <a:headEnd type="none" w="med" len="med"/>
            <a:tailEnd type="none" w="med" len="med"/>
          </a:ln>
        </p:spPr>
        <p:txBody>
          <a:bodyPr/>
          <a:lstStyle/>
          <a:p>
            <a:endParaRPr lang="en-CA"/>
          </a:p>
        </p:txBody>
      </p:sp>
      <p:sp>
        <p:nvSpPr>
          <p:cNvPr id="204" name="Google Shape;204;p27"/>
          <p:cNvSpPr txBox="1"/>
          <p:nvPr/>
        </p:nvSpPr>
        <p:spPr>
          <a:xfrm>
            <a:off x="543375" y="925275"/>
            <a:ext cx="5384100" cy="8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F3872"/>
                </a:solidFill>
                <a:latin typeface="IM Fell Double Pica"/>
                <a:ea typeface="IM Fell Double Pica"/>
                <a:cs typeface="IM Fell Double Pica"/>
                <a:sym typeface="IM Fell Double Pica"/>
              </a:rPr>
              <a:t>Co-Design:</a:t>
            </a:r>
            <a:br>
              <a:rPr lang="en" sz="2400">
                <a:solidFill>
                  <a:srgbClr val="391020"/>
                </a:solidFill>
                <a:latin typeface="IM Fell Double Pica"/>
                <a:ea typeface="IM Fell Double Pica"/>
                <a:cs typeface="IM Fell Double Pica"/>
                <a:sym typeface="IM Fell Double Pica"/>
              </a:rPr>
            </a:br>
            <a:r>
              <a:rPr lang="en" sz="2400" i="1">
                <a:solidFill>
                  <a:srgbClr val="391020"/>
                </a:solidFill>
                <a:latin typeface="IM Fell Double Pica"/>
                <a:ea typeface="IM Fell Double Pica"/>
                <a:cs typeface="IM Fell Double Pica"/>
                <a:sym typeface="IM Fell Double Pica"/>
              </a:rPr>
              <a:t>Commitment to learning and adapting </a:t>
            </a:r>
            <a:endParaRPr sz="2400" i="1">
              <a:solidFill>
                <a:srgbClr val="391020"/>
              </a:solidFill>
              <a:latin typeface="IM Fell Double Pica"/>
              <a:ea typeface="IM Fell Double Pica"/>
              <a:cs typeface="IM Fell Double Pica"/>
              <a:sym typeface="IM Fell Double Pic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F3872"/>
        </a:solidFill>
        <a:effectLst/>
      </p:bgPr>
    </p:bg>
    <p:spTree>
      <p:nvGrpSpPr>
        <p:cNvPr id="1" name="Shape 208"/>
        <p:cNvGrpSpPr/>
        <p:nvPr/>
      </p:nvGrpSpPr>
      <p:grpSpPr>
        <a:xfrm>
          <a:off x="0" y="0"/>
          <a:ext cx="0" cy="0"/>
          <a:chOff x="0" y="0"/>
          <a:chExt cx="0" cy="0"/>
        </a:xfrm>
      </p:grpSpPr>
      <p:sp>
        <p:nvSpPr>
          <p:cNvPr id="209" name="Google Shape;209;p28"/>
          <p:cNvSpPr txBox="1"/>
          <p:nvPr/>
        </p:nvSpPr>
        <p:spPr>
          <a:xfrm>
            <a:off x="543375" y="1190350"/>
            <a:ext cx="6754200" cy="3070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Source Sans Pro"/>
              <a:buNone/>
            </a:pPr>
            <a:r>
              <a:rPr lang="en" b="1">
                <a:solidFill>
                  <a:srgbClr val="9BB196"/>
                </a:solidFill>
                <a:latin typeface="Lexend"/>
                <a:ea typeface="Lexend"/>
                <a:cs typeface="Lexend"/>
                <a:sym typeface="Lexend"/>
              </a:rPr>
              <a:t>Co-design tensions</a:t>
            </a:r>
            <a:endParaRPr sz="2200">
              <a:solidFill>
                <a:srgbClr val="9BB196"/>
              </a:solidFill>
              <a:latin typeface="IM Fell Double Pica"/>
              <a:ea typeface="IM Fell Double Pica"/>
              <a:cs typeface="IM Fell Double Pica"/>
              <a:sym typeface="IM Fell Double Pica"/>
            </a:endParaRPr>
          </a:p>
          <a:p>
            <a:pPr marL="0" marR="0" lvl="0" indent="0" algn="l" rtl="0">
              <a:lnSpc>
                <a:spcPct val="100000"/>
              </a:lnSpc>
              <a:spcBef>
                <a:spcPts val="1500"/>
              </a:spcBef>
              <a:spcAft>
                <a:spcPts val="0"/>
              </a:spcAft>
              <a:buClr>
                <a:schemeClr val="dk1"/>
              </a:buClr>
              <a:buSzPts val="1100"/>
              <a:buFont typeface="Arial"/>
              <a:buNone/>
            </a:pPr>
            <a:r>
              <a:rPr lang="en" sz="2000">
                <a:solidFill>
                  <a:srgbClr val="F8E9DD"/>
                </a:solidFill>
                <a:latin typeface="IM Fell Double Pica"/>
                <a:ea typeface="IM Fell Double Pica"/>
                <a:cs typeface="IM Fell Double Pica"/>
                <a:sym typeface="IM Fell Double Pica"/>
              </a:rPr>
              <a:t>Co-design is a complex, contradictory, sometimes antagonistic process, in which different stakeholders (design experts included) bring their specific skills and their culture. It is a social conversation in which everybody is allowed to bring ideas and take action, even though these ideas and actions could, at times, generate problems and tensions.</a:t>
            </a:r>
            <a:endParaRPr sz="2000">
              <a:solidFill>
                <a:srgbClr val="F8E9DD"/>
              </a:solidFill>
              <a:latin typeface="IM Fell Double Pica"/>
              <a:ea typeface="IM Fell Double Pica"/>
              <a:cs typeface="IM Fell Double Pica"/>
              <a:sym typeface="IM Fell Double Pica"/>
            </a:endParaRPr>
          </a:p>
          <a:p>
            <a:pPr marL="0" lvl="0" indent="0" algn="l" rtl="0">
              <a:lnSpc>
                <a:spcPct val="115000"/>
              </a:lnSpc>
              <a:spcBef>
                <a:spcPts val="1500"/>
              </a:spcBef>
              <a:spcAft>
                <a:spcPts val="1000"/>
              </a:spcAft>
              <a:buClr>
                <a:schemeClr val="dk1"/>
              </a:buClr>
              <a:buSzPts val="1100"/>
              <a:buFont typeface="Arial"/>
              <a:buNone/>
            </a:pPr>
            <a:r>
              <a:rPr lang="en" sz="800">
                <a:solidFill>
                  <a:srgbClr val="F8E9DD"/>
                </a:solidFill>
                <a:latin typeface="Lexend Light"/>
                <a:ea typeface="Lexend Light"/>
                <a:cs typeface="Lexend Light"/>
                <a:sym typeface="Lexend Light"/>
              </a:rPr>
              <a:t>Manzini, Enzo (2016). Design Culture and Dialogic Design. Design Issues</a:t>
            </a:r>
            <a:endParaRPr sz="2000">
              <a:solidFill>
                <a:srgbClr val="F8E9DD"/>
              </a:solidFill>
              <a:latin typeface="IM Fell Double Pica"/>
              <a:ea typeface="IM Fell Double Pica"/>
              <a:cs typeface="IM Fell Double Pica"/>
              <a:sym typeface="IM Fell Double Pica"/>
            </a:endParaRPr>
          </a:p>
        </p:txBody>
      </p:sp>
      <p:sp>
        <p:nvSpPr>
          <p:cNvPr id="210" name="Google Shape;210;p28"/>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BB196"/>
                </a:solidFill>
              </a:rPr>
              <a:t>15</a:t>
            </a:fld>
            <a:endParaRPr>
              <a:solidFill>
                <a:srgbClr val="9BB196"/>
              </a:solidFill>
            </a:endParaRPr>
          </a:p>
        </p:txBody>
      </p:sp>
      <p:sp>
        <p:nvSpPr>
          <p:cNvPr id="211" name="Google Shape;211;p28"/>
          <p:cNvSpPr txBox="1"/>
          <p:nvPr/>
        </p:nvSpPr>
        <p:spPr>
          <a:xfrm>
            <a:off x="4620250" y="4667250"/>
            <a:ext cx="3362400" cy="47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700">
                <a:solidFill>
                  <a:srgbClr val="9BB196"/>
                </a:solidFill>
                <a:latin typeface="Lexend"/>
                <a:ea typeface="Lexend"/>
                <a:cs typeface="Lexend"/>
                <a:sym typeface="Lexend"/>
              </a:rPr>
              <a:t>Project Heart </a:t>
            </a:r>
            <a:r>
              <a:rPr lang="en" sz="700">
                <a:solidFill>
                  <a:srgbClr val="9BB196"/>
                </a:solidFill>
                <a:latin typeface="Lexend ExtraLight"/>
                <a:ea typeface="Lexend ExtraLight"/>
                <a:cs typeface="Lexend ExtraLight"/>
                <a:sym typeface="Lexend ExtraLight"/>
              </a:rPr>
              <a:t>A Collaborative Exploration of the Future of Engagement  2023</a:t>
            </a:r>
            <a:endParaRPr sz="700">
              <a:solidFill>
                <a:srgbClr val="9BB196"/>
              </a:solidFill>
              <a:latin typeface="Lexend"/>
              <a:ea typeface="Lexend"/>
              <a:cs typeface="Lexend"/>
              <a:sym typeface="Lexend"/>
            </a:endParaRPr>
          </a:p>
        </p:txBody>
      </p:sp>
      <p:sp>
        <p:nvSpPr>
          <p:cNvPr id="212" name="Google Shape;212;p28"/>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00000000-1234-1234-1234-123412341234}" type="slidenum">
              <a:rPr lang="en" sz="1000">
                <a:solidFill>
                  <a:srgbClr val="9BB196"/>
                </a:solidFill>
                <a:latin typeface="Lexend"/>
                <a:ea typeface="Lexend"/>
                <a:cs typeface="Lexend"/>
                <a:sym typeface="Lexend"/>
              </a:rPr>
              <a:t>15</a:t>
            </a:fld>
            <a:endParaRPr sz="1000">
              <a:solidFill>
                <a:srgbClr val="9BB196"/>
              </a:solidFill>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D584A"/>
        </a:solidFill>
        <a:effectLst/>
      </p:bgPr>
    </p:bg>
    <p:spTree>
      <p:nvGrpSpPr>
        <p:cNvPr id="1" name="Shape 216"/>
        <p:cNvGrpSpPr/>
        <p:nvPr/>
      </p:nvGrpSpPr>
      <p:grpSpPr>
        <a:xfrm>
          <a:off x="0" y="0"/>
          <a:ext cx="0" cy="0"/>
          <a:chOff x="0" y="0"/>
          <a:chExt cx="0" cy="0"/>
        </a:xfrm>
      </p:grpSpPr>
      <p:sp>
        <p:nvSpPr>
          <p:cNvPr id="217" name="Google Shape;217;p29"/>
          <p:cNvSpPr txBox="1"/>
          <p:nvPr/>
        </p:nvSpPr>
        <p:spPr>
          <a:xfrm>
            <a:off x="5171250" y="699350"/>
            <a:ext cx="3496500" cy="4191000"/>
          </a:xfrm>
          <a:prstGeom prst="rect">
            <a:avLst/>
          </a:prstGeom>
          <a:noFill/>
          <a:ln>
            <a:noFill/>
          </a:ln>
        </p:spPr>
        <p:txBody>
          <a:bodyPr spcFirstLastPara="1" wrap="square" lIns="91425" tIns="91425" rIns="91425" bIns="91425" anchor="t" anchorCtr="0">
            <a:noAutofit/>
          </a:bodyPr>
          <a:lstStyle/>
          <a:p>
            <a:pPr marL="0" marR="182880" lvl="0" indent="0" algn="l" rtl="0">
              <a:lnSpc>
                <a:spcPct val="100000"/>
              </a:lnSpc>
              <a:spcBef>
                <a:spcPts val="0"/>
              </a:spcBef>
              <a:spcAft>
                <a:spcPts val="0"/>
              </a:spcAft>
              <a:buNone/>
            </a:pPr>
            <a:r>
              <a:rPr lang="en">
                <a:solidFill>
                  <a:srgbClr val="D8D17C"/>
                </a:solidFill>
                <a:latin typeface="IM Fell Double Pica"/>
                <a:ea typeface="IM Fell Double Pica"/>
                <a:cs typeface="IM Fell Double Pica"/>
                <a:sym typeface="IM Fell Double Pica"/>
              </a:rPr>
              <a:t>Relate as collaborators</a:t>
            </a:r>
            <a:endParaRPr>
              <a:solidFill>
                <a:srgbClr val="D8D17C"/>
              </a:solidFill>
              <a:latin typeface="IM Fell Double Pica"/>
              <a:ea typeface="IM Fell Double Pica"/>
              <a:cs typeface="IM Fell Double Pica"/>
              <a:sym typeface="IM Fell Double Pica"/>
            </a:endParaRPr>
          </a:p>
          <a:p>
            <a:pPr marL="0" marR="182880" lvl="0" indent="0" algn="l" rtl="0">
              <a:lnSpc>
                <a:spcPct val="100000"/>
              </a:lnSpc>
              <a:spcBef>
                <a:spcPts val="500"/>
              </a:spcBef>
              <a:spcAft>
                <a:spcPts val="0"/>
              </a:spcAft>
              <a:buNone/>
            </a:pPr>
            <a:r>
              <a:rPr lang="en" sz="1100">
                <a:solidFill>
                  <a:srgbClr val="F8E9DD"/>
                </a:solidFill>
                <a:latin typeface="Lexend Light"/>
                <a:ea typeface="Lexend Light"/>
                <a:cs typeface="Lexend Light"/>
                <a:sym typeface="Lexend Light"/>
              </a:rPr>
              <a:t>PWLE are collaborators in the entire engagement process, and co-envision the engagement itself.</a:t>
            </a:r>
            <a:endParaRPr sz="1100">
              <a:solidFill>
                <a:srgbClr val="F8E9DD"/>
              </a:solidFill>
              <a:latin typeface="Lexend Light"/>
              <a:ea typeface="Lexend Light"/>
              <a:cs typeface="Lexend Light"/>
              <a:sym typeface="Lexend Light"/>
            </a:endParaRPr>
          </a:p>
          <a:p>
            <a:pPr marL="0" marR="182880" lvl="0" indent="0" algn="l" rtl="0">
              <a:lnSpc>
                <a:spcPct val="100000"/>
              </a:lnSpc>
              <a:spcBef>
                <a:spcPts val="2000"/>
              </a:spcBef>
              <a:spcAft>
                <a:spcPts val="0"/>
              </a:spcAft>
              <a:buNone/>
            </a:pPr>
            <a:r>
              <a:rPr lang="en">
                <a:solidFill>
                  <a:srgbClr val="A57E93"/>
                </a:solidFill>
                <a:latin typeface="IM Fell Double Pica"/>
                <a:ea typeface="IM Fell Double Pica"/>
                <a:cs typeface="IM Fell Double Pica"/>
                <a:sym typeface="IM Fell Double Pica"/>
              </a:rPr>
              <a:t>Foster inclusive spaces</a:t>
            </a:r>
            <a:endParaRPr>
              <a:solidFill>
                <a:srgbClr val="A57E93"/>
              </a:solidFill>
              <a:latin typeface="IM Fell Double Pica"/>
              <a:ea typeface="IM Fell Double Pica"/>
              <a:cs typeface="IM Fell Double Pica"/>
              <a:sym typeface="IM Fell Double Pica"/>
            </a:endParaRPr>
          </a:p>
          <a:p>
            <a:pPr marL="0" marR="182880" lvl="0" indent="0" algn="l" rtl="0">
              <a:lnSpc>
                <a:spcPct val="100000"/>
              </a:lnSpc>
              <a:spcBef>
                <a:spcPts val="500"/>
              </a:spcBef>
              <a:spcAft>
                <a:spcPts val="0"/>
              </a:spcAft>
              <a:buNone/>
            </a:pPr>
            <a:r>
              <a:rPr lang="en" sz="1100">
                <a:solidFill>
                  <a:srgbClr val="F8E9DD"/>
                </a:solidFill>
                <a:latin typeface="Lexend Light"/>
                <a:ea typeface="Lexend Light"/>
                <a:cs typeface="Lexend Light"/>
                <a:sym typeface="Lexend Light"/>
              </a:rPr>
              <a:t>Engagements address and recognize power dynamics and privilege to help create more inclusive and caring spaces.</a:t>
            </a:r>
            <a:endParaRPr sz="1100">
              <a:solidFill>
                <a:srgbClr val="F8E9DD"/>
              </a:solidFill>
              <a:latin typeface="Lexend Light"/>
              <a:ea typeface="Lexend Light"/>
              <a:cs typeface="Lexend Light"/>
              <a:sym typeface="Lexend Light"/>
            </a:endParaRPr>
          </a:p>
          <a:p>
            <a:pPr marL="0" marR="182880" lvl="0" indent="0" algn="l" rtl="0">
              <a:lnSpc>
                <a:spcPct val="100000"/>
              </a:lnSpc>
              <a:spcBef>
                <a:spcPts val="2000"/>
              </a:spcBef>
              <a:spcAft>
                <a:spcPts val="0"/>
              </a:spcAft>
              <a:buNone/>
            </a:pPr>
            <a:r>
              <a:rPr lang="en">
                <a:solidFill>
                  <a:srgbClr val="9BB196"/>
                </a:solidFill>
                <a:latin typeface="IM Fell Double Pica"/>
                <a:ea typeface="IM Fell Double Pica"/>
                <a:cs typeface="IM Fell Double Pica"/>
                <a:sym typeface="IM Fell Double Pica"/>
              </a:rPr>
              <a:t>Value whole people and their perspectives</a:t>
            </a:r>
            <a:endParaRPr>
              <a:solidFill>
                <a:srgbClr val="9BB196"/>
              </a:solidFill>
              <a:latin typeface="IM Fell Double Pica"/>
              <a:ea typeface="IM Fell Double Pica"/>
              <a:cs typeface="IM Fell Double Pica"/>
              <a:sym typeface="IM Fell Double Pica"/>
            </a:endParaRPr>
          </a:p>
          <a:p>
            <a:pPr marL="0" marR="182880" lvl="0" indent="0" algn="l" rtl="0">
              <a:spcBef>
                <a:spcPts val="500"/>
              </a:spcBef>
              <a:spcAft>
                <a:spcPts val="0"/>
              </a:spcAft>
              <a:buNone/>
            </a:pPr>
            <a:r>
              <a:rPr lang="en" sz="1100">
                <a:solidFill>
                  <a:srgbClr val="F8E9DD"/>
                </a:solidFill>
                <a:latin typeface="Lexend Light"/>
                <a:ea typeface="Lexend Light"/>
                <a:cs typeface="Lexend Light"/>
                <a:sym typeface="Lexend Light"/>
              </a:rPr>
              <a:t>PWLE are seen and valued as an expert in their own right, and are engaged as whole people. </a:t>
            </a:r>
            <a:endParaRPr sz="1100">
              <a:solidFill>
                <a:srgbClr val="F8E9DD"/>
              </a:solidFill>
              <a:latin typeface="Lexend Light"/>
              <a:ea typeface="Lexend Light"/>
              <a:cs typeface="Lexend Light"/>
              <a:sym typeface="Lexend Light"/>
            </a:endParaRPr>
          </a:p>
          <a:p>
            <a:pPr marL="0" marR="182880" lvl="0" indent="0" algn="l" rtl="0">
              <a:lnSpc>
                <a:spcPct val="100000"/>
              </a:lnSpc>
              <a:spcBef>
                <a:spcPts val="2000"/>
              </a:spcBef>
              <a:spcAft>
                <a:spcPts val="0"/>
              </a:spcAft>
              <a:buNone/>
            </a:pPr>
            <a:r>
              <a:rPr lang="en">
                <a:solidFill>
                  <a:srgbClr val="B35527"/>
                </a:solidFill>
                <a:latin typeface="IM Fell Double Pica"/>
                <a:ea typeface="IM Fell Double Pica"/>
                <a:cs typeface="IM Fell Double Pica"/>
                <a:sym typeface="IM Fell Double Pica"/>
              </a:rPr>
              <a:t>Demonstrate deep listening and show impact</a:t>
            </a:r>
            <a:endParaRPr>
              <a:solidFill>
                <a:srgbClr val="B35527"/>
              </a:solidFill>
              <a:latin typeface="IM Fell Double Pica"/>
              <a:ea typeface="IM Fell Double Pica"/>
              <a:cs typeface="IM Fell Double Pica"/>
              <a:sym typeface="IM Fell Double Pica"/>
            </a:endParaRPr>
          </a:p>
          <a:p>
            <a:pPr marL="0" marR="182880" lvl="0" indent="0" algn="l" rtl="0">
              <a:spcBef>
                <a:spcPts val="500"/>
              </a:spcBef>
              <a:spcAft>
                <a:spcPts val="0"/>
              </a:spcAft>
              <a:buNone/>
            </a:pPr>
            <a:r>
              <a:rPr lang="en" sz="1100">
                <a:solidFill>
                  <a:srgbClr val="F8E9DD"/>
                </a:solidFill>
                <a:latin typeface="Lexend Light"/>
                <a:ea typeface="Lexend Light"/>
                <a:cs typeface="Lexend Light"/>
                <a:sym typeface="Lexend Light"/>
              </a:rPr>
              <a:t>Contributions from PWLE are heard and included in engagement outputs, and the potential impact of these outputs are clear from the start. </a:t>
            </a:r>
            <a:endParaRPr sz="1100">
              <a:solidFill>
                <a:srgbClr val="F8E9DD"/>
              </a:solidFill>
              <a:latin typeface="Lexend Light"/>
              <a:ea typeface="Lexend Light"/>
              <a:cs typeface="Lexend Light"/>
              <a:sym typeface="Lexend Light"/>
            </a:endParaRPr>
          </a:p>
          <a:p>
            <a:pPr marL="0" marR="182880" lvl="0" indent="0" algn="l" rtl="0">
              <a:spcBef>
                <a:spcPts val="0"/>
              </a:spcBef>
              <a:spcAft>
                <a:spcPts val="0"/>
              </a:spcAft>
              <a:buNone/>
            </a:pPr>
            <a:endParaRPr sz="1100">
              <a:solidFill>
                <a:srgbClr val="F8E9DD"/>
              </a:solidFill>
              <a:latin typeface="Lexend Light"/>
              <a:ea typeface="Lexend Light"/>
              <a:cs typeface="Lexend Light"/>
              <a:sym typeface="Lexend Light"/>
            </a:endParaRPr>
          </a:p>
          <a:p>
            <a:pPr marL="0" marR="182880" lvl="0" indent="0" algn="l" rtl="0">
              <a:spcBef>
                <a:spcPts val="0"/>
              </a:spcBef>
              <a:spcAft>
                <a:spcPts val="0"/>
              </a:spcAft>
              <a:buClr>
                <a:schemeClr val="dk1"/>
              </a:buClr>
              <a:buSzPts val="1100"/>
              <a:buFont typeface="Arial"/>
              <a:buNone/>
            </a:pPr>
            <a:endParaRPr sz="1100">
              <a:solidFill>
                <a:srgbClr val="F8E9DD"/>
              </a:solidFill>
              <a:latin typeface="Lexend Light"/>
              <a:ea typeface="Lexend Light"/>
              <a:cs typeface="Lexend Light"/>
              <a:sym typeface="Lexend Light"/>
            </a:endParaRPr>
          </a:p>
          <a:p>
            <a:pPr marL="0" marR="182880" lvl="0" indent="0" algn="l" rtl="0">
              <a:lnSpc>
                <a:spcPct val="100000"/>
              </a:lnSpc>
              <a:spcBef>
                <a:spcPts val="0"/>
              </a:spcBef>
              <a:spcAft>
                <a:spcPts val="0"/>
              </a:spcAft>
              <a:buNone/>
            </a:pPr>
            <a:endParaRPr sz="1100">
              <a:solidFill>
                <a:srgbClr val="F8E9DD"/>
              </a:solidFill>
              <a:latin typeface="Lexend Light"/>
              <a:ea typeface="Lexend Light"/>
              <a:cs typeface="Lexend Light"/>
              <a:sym typeface="Lexend Light"/>
            </a:endParaRPr>
          </a:p>
        </p:txBody>
      </p:sp>
      <p:sp>
        <p:nvSpPr>
          <p:cNvPr id="218" name="Google Shape;218;p29"/>
          <p:cNvSpPr txBox="1"/>
          <p:nvPr/>
        </p:nvSpPr>
        <p:spPr>
          <a:xfrm>
            <a:off x="537900" y="718000"/>
            <a:ext cx="3334800" cy="944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2400">
                <a:solidFill>
                  <a:srgbClr val="F8E9DD"/>
                </a:solidFill>
                <a:latin typeface="IM Fell Double Pica"/>
                <a:ea typeface="IM Fell Double Pica"/>
                <a:cs typeface="IM Fell Double Pica"/>
                <a:sym typeface="IM Fell Double Pica"/>
              </a:rPr>
              <a:t>Preferred Approaches </a:t>
            </a:r>
            <a:br>
              <a:rPr lang="en" sz="2400">
                <a:solidFill>
                  <a:srgbClr val="F8E9DD"/>
                </a:solidFill>
                <a:latin typeface="IM Fell Double Pica"/>
                <a:ea typeface="IM Fell Double Pica"/>
                <a:cs typeface="IM Fell Double Pica"/>
                <a:sym typeface="IM Fell Double Pica"/>
              </a:rPr>
            </a:br>
            <a:r>
              <a:rPr lang="en" sz="2400" i="1">
                <a:solidFill>
                  <a:srgbClr val="F8E9DD"/>
                </a:solidFill>
                <a:latin typeface="IM Fell Double Pica"/>
                <a:ea typeface="IM Fell Double Pica"/>
                <a:cs typeface="IM Fell Double Pica"/>
                <a:sym typeface="IM Fell Double Pica"/>
              </a:rPr>
              <a:t>for Meaningful Engagement</a:t>
            </a:r>
            <a:endParaRPr sz="2400" i="1">
              <a:solidFill>
                <a:srgbClr val="F8E9DD"/>
              </a:solidFill>
              <a:latin typeface="IM Fell Double Pica"/>
              <a:ea typeface="IM Fell Double Pica"/>
              <a:cs typeface="IM Fell Double Pica"/>
              <a:sym typeface="IM Fell Double Pica"/>
            </a:endParaRPr>
          </a:p>
          <a:p>
            <a:pPr marL="0" lvl="0" indent="0" algn="l" rtl="0">
              <a:spcBef>
                <a:spcPts val="1000"/>
              </a:spcBef>
              <a:spcAft>
                <a:spcPts val="0"/>
              </a:spcAft>
              <a:buNone/>
            </a:pPr>
            <a:endParaRPr sz="2400">
              <a:solidFill>
                <a:srgbClr val="F8E9DD"/>
              </a:solidFill>
              <a:latin typeface="IM Fell Double Pica"/>
              <a:ea typeface="IM Fell Double Pica"/>
              <a:cs typeface="IM Fell Double Pica"/>
              <a:sym typeface="IM Fell Double Pica"/>
            </a:endParaRPr>
          </a:p>
        </p:txBody>
      </p:sp>
      <p:sp>
        <p:nvSpPr>
          <p:cNvPr id="219" name="Google Shape;219;p29"/>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20" name="Google Shape;220;p29"/>
          <p:cNvSpPr/>
          <p:nvPr/>
        </p:nvSpPr>
        <p:spPr>
          <a:xfrm>
            <a:off x="4365425" y="738550"/>
            <a:ext cx="616800" cy="852600"/>
          </a:xfrm>
          <a:prstGeom prst="rect">
            <a:avLst/>
          </a:prstGeom>
          <a:solidFill>
            <a:srgbClr val="D8D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9"/>
          <p:cNvPicPr preferRelativeResize="0"/>
          <p:nvPr/>
        </p:nvPicPr>
        <p:blipFill rotWithShape="1">
          <a:blip r:embed="rId3">
            <a:alphaModFix/>
          </a:blip>
          <a:srcRect l="-16216" t="-11832" r="4993" b="21579"/>
          <a:stretch/>
        </p:blipFill>
        <p:spPr>
          <a:xfrm>
            <a:off x="4362400" y="735075"/>
            <a:ext cx="622850" cy="852600"/>
          </a:xfrm>
          <a:prstGeom prst="rect">
            <a:avLst/>
          </a:prstGeom>
          <a:noFill/>
          <a:ln>
            <a:noFill/>
          </a:ln>
        </p:spPr>
      </p:pic>
      <p:sp>
        <p:nvSpPr>
          <p:cNvPr id="222" name="Google Shape;222;p29"/>
          <p:cNvSpPr/>
          <p:nvPr/>
        </p:nvSpPr>
        <p:spPr>
          <a:xfrm>
            <a:off x="4365425" y="1757675"/>
            <a:ext cx="616800" cy="852600"/>
          </a:xfrm>
          <a:prstGeom prst="rect">
            <a:avLst/>
          </a:prstGeom>
          <a:solidFill>
            <a:srgbClr val="A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29"/>
          <p:cNvPicPr preferRelativeResize="0"/>
          <p:nvPr/>
        </p:nvPicPr>
        <p:blipFill rotWithShape="1">
          <a:blip r:embed="rId4">
            <a:alphaModFix/>
          </a:blip>
          <a:srcRect l="-33277" t="-23249" r="-33277" b="-23249"/>
          <a:stretch/>
        </p:blipFill>
        <p:spPr>
          <a:xfrm>
            <a:off x="4365425" y="1754200"/>
            <a:ext cx="616800" cy="852600"/>
          </a:xfrm>
          <a:prstGeom prst="rect">
            <a:avLst/>
          </a:prstGeom>
          <a:noFill/>
          <a:ln>
            <a:noFill/>
          </a:ln>
        </p:spPr>
      </p:pic>
      <p:sp>
        <p:nvSpPr>
          <p:cNvPr id="224" name="Google Shape;224;p29"/>
          <p:cNvSpPr/>
          <p:nvPr/>
        </p:nvSpPr>
        <p:spPr>
          <a:xfrm>
            <a:off x="4365425" y="2776800"/>
            <a:ext cx="616800" cy="852600"/>
          </a:xfrm>
          <a:prstGeom prst="rect">
            <a:avLst/>
          </a:prstGeom>
          <a:solidFill>
            <a:srgbClr val="9B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4365425" y="3797000"/>
            <a:ext cx="616800" cy="852600"/>
          </a:xfrm>
          <a:prstGeom prst="rect">
            <a:avLst/>
          </a:prstGeom>
          <a:solidFill>
            <a:srgbClr val="7A2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9"/>
          <p:cNvPicPr preferRelativeResize="0"/>
          <p:nvPr/>
        </p:nvPicPr>
        <p:blipFill rotWithShape="1">
          <a:blip r:embed="rId5">
            <a:alphaModFix/>
          </a:blip>
          <a:srcRect l="34722" t="-10528" r="-6820" b="17105"/>
          <a:stretch/>
        </p:blipFill>
        <p:spPr>
          <a:xfrm flipH="1">
            <a:off x="4362401" y="2776800"/>
            <a:ext cx="622850" cy="852600"/>
          </a:xfrm>
          <a:prstGeom prst="rect">
            <a:avLst/>
          </a:prstGeom>
          <a:noFill/>
          <a:ln>
            <a:noFill/>
          </a:ln>
        </p:spPr>
      </p:pic>
      <p:pic>
        <p:nvPicPr>
          <p:cNvPr id="227" name="Google Shape;227;p29"/>
          <p:cNvPicPr preferRelativeResize="0"/>
          <p:nvPr/>
        </p:nvPicPr>
        <p:blipFill rotWithShape="1">
          <a:blip r:embed="rId6">
            <a:alphaModFix/>
          </a:blip>
          <a:srcRect l="17546" t="-9157" r="-17867" b="-17328"/>
          <a:stretch/>
        </p:blipFill>
        <p:spPr>
          <a:xfrm rot="10800000">
            <a:off x="4362400" y="3795925"/>
            <a:ext cx="618750" cy="853674"/>
          </a:xfrm>
          <a:prstGeom prst="rect">
            <a:avLst/>
          </a:prstGeom>
          <a:noFill/>
          <a:ln>
            <a:noFill/>
          </a:ln>
        </p:spPr>
      </p:pic>
      <p:sp>
        <p:nvSpPr>
          <p:cNvPr id="228" name="Google Shape;228;p29"/>
          <p:cNvSpPr txBox="1"/>
          <p:nvPr/>
        </p:nvSpPr>
        <p:spPr>
          <a:xfrm>
            <a:off x="543375" y="417465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3000"/>
              </a:spcBef>
              <a:spcAft>
                <a:spcPts val="0"/>
              </a:spcAft>
              <a:buNone/>
            </a:pPr>
            <a:r>
              <a:rPr lang="en" sz="1000" i="1">
                <a:solidFill>
                  <a:srgbClr val="F8E9DD"/>
                </a:solidFill>
                <a:latin typeface="Lexend Light"/>
                <a:ea typeface="Lexend Light"/>
                <a:cs typeface="Lexend Light"/>
                <a:sym typeface="Lexend Light"/>
              </a:rPr>
              <a:t>*A complete list of recommendations for each approach is included in the final report. </a:t>
            </a:r>
            <a:endParaRPr>
              <a:solidFill>
                <a:srgbClr val="F8E9DD"/>
              </a:solidFill>
            </a:endParaRPr>
          </a:p>
        </p:txBody>
      </p:sp>
      <p:sp>
        <p:nvSpPr>
          <p:cNvPr id="229" name="Google Shape;229;p29"/>
          <p:cNvSpPr txBox="1"/>
          <p:nvPr/>
        </p:nvSpPr>
        <p:spPr>
          <a:xfrm>
            <a:off x="543375" y="239975"/>
            <a:ext cx="15207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D8D17C"/>
                </a:solidFill>
                <a:latin typeface="IM Fell Double Pica"/>
                <a:ea typeface="IM Fell Double Pica"/>
                <a:cs typeface="IM Fell Double Pica"/>
                <a:sym typeface="IM Fell Double Pica"/>
              </a:rPr>
              <a:t>The Main Learnings</a:t>
            </a:r>
            <a:endParaRPr sz="1200">
              <a:solidFill>
                <a:srgbClr val="D8D17C"/>
              </a:solidFill>
              <a:latin typeface="IM Fell Double Pica"/>
              <a:ea typeface="IM Fell Double Pica"/>
              <a:cs typeface="IM Fell Double Pica"/>
              <a:sym typeface="IM Fell Double Pic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F584B"/>
        </a:solidFill>
        <a:effectLst/>
      </p:bgPr>
    </p:bg>
    <p:spTree>
      <p:nvGrpSpPr>
        <p:cNvPr id="1" name="Shape 233"/>
        <p:cNvGrpSpPr/>
        <p:nvPr/>
      </p:nvGrpSpPr>
      <p:grpSpPr>
        <a:xfrm>
          <a:off x="0" y="0"/>
          <a:ext cx="0" cy="0"/>
          <a:chOff x="0" y="0"/>
          <a:chExt cx="0" cy="0"/>
        </a:xfrm>
      </p:grpSpPr>
      <p:sp>
        <p:nvSpPr>
          <p:cNvPr id="234" name="Google Shape;234;p30"/>
          <p:cNvSpPr txBox="1"/>
          <p:nvPr/>
        </p:nvSpPr>
        <p:spPr>
          <a:xfrm>
            <a:off x="543375" y="1904450"/>
            <a:ext cx="3329400" cy="17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a:solidFill>
                  <a:srgbClr val="D8D17C"/>
                </a:solidFill>
                <a:latin typeface="Lexend"/>
                <a:ea typeface="Lexend"/>
                <a:cs typeface="Lexend"/>
                <a:sym typeface="Lexend"/>
              </a:rPr>
              <a:t>Strong relationships </a:t>
            </a:r>
            <a:br>
              <a:rPr lang="en" sz="1800">
                <a:solidFill>
                  <a:srgbClr val="D8D17C"/>
                </a:solidFill>
                <a:latin typeface="Lexend"/>
                <a:ea typeface="Lexend"/>
                <a:cs typeface="Lexend"/>
                <a:sym typeface="Lexend"/>
              </a:rPr>
            </a:br>
            <a:r>
              <a:rPr lang="en" sz="1800">
                <a:solidFill>
                  <a:srgbClr val="D8D17C"/>
                </a:solidFill>
                <a:latin typeface="Lexend"/>
                <a:ea typeface="Lexend"/>
                <a:cs typeface="Lexend"/>
                <a:sym typeface="Lexend"/>
              </a:rPr>
              <a:t>are the roots of </a:t>
            </a:r>
            <a:br>
              <a:rPr lang="en" sz="1800">
                <a:solidFill>
                  <a:srgbClr val="D8D17C"/>
                </a:solidFill>
                <a:latin typeface="Lexend"/>
                <a:ea typeface="Lexend"/>
                <a:cs typeface="Lexend"/>
                <a:sym typeface="Lexend"/>
              </a:rPr>
            </a:br>
            <a:r>
              <a:rPr lang="en" sz="1800">
                <a:solidFill>
                  <a:srgbClr val="D8D17C"/>
                </a:solidFill>
                <a:latin typeface="Lexend"/>
                <a:ea typeface="Lexend"/>
                <a:cs typeface="Lexend"/>
                <a:sym typeface="Lexend"/>
              </a:rPr>
              <a:t>meaningful engagements</a:t>
            </a:r>
            <a:endParaRPr sz="1800">
              <a:solidFill>
                <a:srgbClr val="D8D17C"/>
              </a:solidFill>
              <a:latin typeface="Lexend"/>
              <a:ea typeface="Lexend"/>
              <a:cs typeface="Lexend"/>
              <a:sym typeface="Lexend"/>
            </a:endParaRPr>
          </a:p>
        </p:txBody>
      </p:sp>
      <p:sp>
        <p:nvSpPr>
          <p:cNvPr id="235" name="Google Shape;235;p30"/>
          <p:cNvSpPr txBox="1"/>
          <p:nvPr/>
        </p:nvSpPr>
        <p:spPr>
          <a:xfrm>
            <a:off x="543375" y="641875"/>
            <a:ext cx="41901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8E9DD"/>
                </a:solidFill>
                <a:latin typeface="IM Fell Double Pica"/>
                <a:ea typeface="IM Fell Double Pica"/>
                <a:cs typeface="IM Fell Double Pica"/>
                <a:sym typeface="IM Fell Double Pica"/>
              </a:rPr>
              <a:t>The Main Learnings</a:t>
            </a:r>
            <a:endParaRPr sz="3000">
              <a:solidFill>
                <a:srgbClr val="F8E9DD"/>
              </a:solidFill>
              <a:latin typeface="IM Fell Double Pica"/>
              <a:ea typeface="IM Fell Double Pica"/>
              <a:cs typeface="IM Fell Double Pica"/>
              <a:sym typeface="IM Fell Double Pica"/>
            </a:endParaRPr>
          </a:p>
        </p:txBody>
      </p:sp>
      <p:sp>
        <p:nvSpPr>
          <p:cNvPr id="236" name="Google Shape;236;p30"/>
          <p:cNvSpPr txBox="1"/>
          <p:nvPr/>
        </p:nvSpPr>
        <p:spPr>
          <a:xfrm>
            <a:off x="3967850" y="1904450"/>
            <a:ext cx="4679400" cy="26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300">
                <a:solidFill>
                  <a:srgbClr val="D8D17C"/>
                </a:solidFill>
                <a:latin typeface="Lexend Light"/>
                <a:ea typeface="Lexend Light"/>
                <a:cs typeface="Lexend Light"/>
                <a:sym typeface="Lexend Light"/>
              </a:rPr>
              <a:t>More meaningful engagements are:</a:t>
            </a:r>
            <a:endParaRPr sz="1300">
              <a:solidFill>
                <a:srgbClr val="D8D17C"/>
              </a:solidFill>
              <a:latin typeface="Lexend Light"/>
              <a:ea typeface="Lexend Light"/>
              <a:cs typeface="Lexend Light"/>
              <a:sym typeface="Lexend Light"/>
            </a:endParaRPr>
          </a:p>
          <a:p>
            <a:pPr marL="457200" lvl="0" indent="0" algn="l" rtl="0">
              <a:spcBef>
                <a:spcPts val="2000"/>
              </a:spcBef>
              <a:spcAft>
                <a:spcPts val="0"/>
              </a:spcAft>
              <a:buSzPts val="1100"/>
              <a:buNone/>
            </a:pPr>
            <a:r>
              <a:rPr lang="en" sz="1300" b="1" i="1">
                <a:solidFill>
                  <a:srgbClr val="9BB196"/>
                </a:solidFill>
                <a:latin typeface="Lexend"/>
                <a:ea typeface="Lexend"/>
                <a:cs typeface="Lexend"/>
                <a:sym typeface="Lexend"/>
              </a:rPr>
              <a:t>Less about</a:t>
            </a:r>
            <a:r>
              <a:rPr lang="en" sz="1300">
                <a:solidFill>
                  <a:srgbClr val="F8E9DD"/>
                </a:solidFill>
                <a:latin typeface="Lexend Light"/>
                <a:ea typeface="Lexend Light"/>
                <a:cs typeface="Lexend Light"/>
                <a:sym typeface="Lexend Light"/>
              </a:rPr>
              <a:t> following a predetermined checklist or about the tools, tech, and methods used</a:t>
            </a:r>
            <a:endParaRPr>
              <a:solidFill>
                <a:srgbClr val="F8E9DD"/>
              </a:solidFill>
            </a:endParaRPr>
          </a:p>
          <a:p>
            <a:pPr marL="457200" lvl="0" indent="0" algn="l" rtl="0">
              <a:spcBef>
                <a:spcPts val="1000"/>
              </a:spcBef>
              <a:spcAft>
                <a:spcPts val="0"/>
              </a:spcAft>
              <a:buSzPts val="1100"/>
              <a:buNone/>
            </a:pPr>
            <a:endParaRPr sz="1300">
              <a:solidFill>
                <a:srgbClr val="F8E9DD"/>
              </a:solidFill>
              <a:latin typeface="Lexend Light"/>
              <a:ea typeface="Lexend Light"/>
              <a:cs typeface="Lexend Light"/>
              <a:sym typeface="Lexend Light"/>
            </a:endParaRPr>
          </a:p>
          <a:p>
            <a:pPr marL="457200" lvl="0" indent="0" algn="l" rtl="0">
              <a:spcBef>
                <a:spcPts val="1000"/>
              </a:spcBef>
              <a:spcAft>
                <a:spcPts val="0"/>
              </a:spcAft>
              <a:buSzPts val="1100"/>
              <a:buNone/>
            </a:pPr>
            <a:r>
              <a:rPr lang="en" sz="1300" b="1" i="1">
                <a:solidFill>
                  <a:srgbClr val="9BB196"/>
                </a:solidFill>
                <a:latin typeface="Lexend"/>
                <a:ea typeface="Lexend"/>
                <a:cs typeface="Lexend"/>
                <a:sym typeface="Lexend"/>
              </a:rPr>
              <a:t>More about</a:t>
            </a:r>
            <a:r>
              <a:rPr lang="en" sz="1300">
                <a:solidFill>
                  <a:srgbClr val="9BB196"/>
                </a:solidFill>
                <a:latin typeface="Lexend Light"/>
                <a:ea typeface="Lexend Light"/>
                <a:cs typeface="Lexend Light"/>
                <a:sym typeface="Lexend Light"/>
              </a:rPr>
              <a:t> </a:t>
            </a:r>
            <a:r>
              <a:rPr lang="en" sz="1300">
                <a:solidFill>
                  <a:srgbClr val="F8E9DD"/>
                </a:solidFill>
                <a:latin typeface="Lexend Light"/>
                <a:ea typeface="Lexend Light"/>
                <a:cs typeface="Lexend Light"/>
                <a:sym typeface="Lexend Light"/>
              </a:rPr>
              <a:t>building strong relationships that lead to true collaboration  </a:t>
            </a:r>
            <a:endParaRPr>
              <a:solidFill>
                <a:srgbClr val="F8E9DD"/>
              </a:solidFill>
            </a:endParaRPr>
          </a:p>
          <a:p>
            <a:pPr marL="457200" lvl="0" indent="0" algn="l" rtl="0">
              <a:lnSpc>
                <a:spcPct val="100000"/>
              </a:lnSpc>
              <a:spcBef>
                <a:spcPts val="500"/>
              </a:spcBef>
              <a:spcAft>
                <a:spcPts val="0"/>
              </a:spcAft>
              <a:buSzPts val="1100"/>
              <a:buNone/>
            </a:pPr>
            <a:endParaRPr sz="1600">
              <a:solidFill>
                <a:srgbClr val="F8E9DD"/>
              </a:solidFill>
              <a:latin typeface="IM Fell Double Pica"/>
              <a:ea typeface="IM Fell Double Pica"/>
              <a:cs typeface="IM Fell Double Pica"/>
              <a:sym typeface="IM Fell Double Pica"/>
            </a:endParaRPr>
          </a:p>
        </p:txBody>
      </p:sp>
      <p:pic>
        <p:nvPicPr>
          <p:cNvPr id="237" name="Google Shape;237;p30"/>
          <p:cNvPicPr preferRelativeResize="0"/>
          <p:nvPr/>
        </p:nvPicPr>
        <p:blipFill>
          <a:blip r:embed="rId3">
            <a:alphaModFix/>
          </a:blip>
          <a:stretch>
            <a:fillRect/>
          </a:stretch>
        </p:blipFill>
        <p:spPr>
          <a:xfrm>
            <a:off x="4139318" y="2524849"/>
            <a:ext cx="173365" cy="43864"/>
          </a:xfrm>
          <a:prstGeom prst="rect">
            <a:avLst/>
          </a:prstGeom>
          <a:noFill/>
          <a:ln>
            <a:noFill/>
          </a:ln>
        </p:spPr>
      </p:pic>
      <p:pic>
        <p:nvPicPr>
          <p:cNvPr id="238" name="Google Shape;238;p30"/>
          <p:cNvPicPr preferRelativeResize="0"/>
          <p:nvPr/>
        </p:nvPicPr>
        <p:blipFill>
          <a:blip r:embed="rId4">
            <a:alphaModFix/>
          </a:blip>
          <a:stretch>
            <a:fillRect/>
          </a:stretch>
        </p:blipFill>
        <p:spPr>
          <a:xfrm>
            <a:off x="4123800" y="3311384"/>
            <a:ext cx="204400" cy="214790"/>
          </a:xfrm>
          <a:prstGeom prst="rect">
            <a:avLst/>
          </a:prstGeom>
          <a:noFill/>
          <a:ln>
            <a:noFill/>
          </a:ln>
        </p:spPr>
      </p:pic>
      <p:sp>
        <p:nvSpPr>
          <p:cNvPr id="239" name="Google Shape;239;p30"/>
          <p:cNvSpPr txBox="1"/>
          <p:nvPr/>
        </p:nvSpPr>
        <p:spPr>
          <a:xfrm>
            <a:off x="543375" y="239975"/>
            <a:ext cx="40149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9BB196"/>
                </a:solidFill>
                <a:latin typeface="IM Fell Double Pica"/>
                <a:ea typeface="IM Fell Double Pica"/>
                <a:cs typeface="IM Fell Double Pica"/>
                <a:sym typeface="IM Fell Double Pica"/>
              </a:rPr>
              <a:t>The Learnings</a:t>
            </a:r>
            <a:endParaRPr sz="1200">
              <a:solidFill>
                <a:srgbClr val="9BB196"/>
              </a:solidFill>
              <a:latin typeface="IM Fell Double Pica"/>
              <a:ea typeface="IM Fell Double Pica"/>
              <a:cs typeface="IM Fell Double Pica"/>
              <a:sym typeface="IM Fell Double Pica"/>
            </a:endParaRPr>
          </a:p>
        </p:txBody>
      </p:sp>
      <p:sp>
        <p:nvSpPr>
          <p:cNvPr id="240" name="Google Shape;240;p30"/>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41" name="Google Shape;241;p30"/>
          <p:cNvSpPr txBox="1"/>
          <p:nvPr/>
        </p:nvSpPr>
        <p:spPr>
          <a:xfrm>
            <a:off x="543375" y="239975"/>
            <a:ext cx="12744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D8D17C"/>
                </a:solidFill>
                <a:latin typeface="IM Fell Double Pica"/>
                <a:ea typeface="IM Fell Double Pica"/>
                <a:cs typeface="IM Fell Double Pica"/>
                <a:sym typeface="IM Fell Double Pica"/>
              </a:rPr>
              <a:t>The Learnings</a:t>
            </a:r>
            <a:endParaRPr sz="1200">
              <a:solidFill>
                <a:srgbClr val="D8D17C"/>
              </a:solidFill>
              <a:latin typeface="IM Fell Double Pica"/>
              <a:ea typeface="IM Fell Double Pica"/>
              <a:cs typeface="IM Fell Double Pica"/>
              <a:sym typeface="IM Fell Double Pic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F584B"/>
        </a:solidFill>
        <a:effectLst/>
      </p:bgPr>
    </p:bg>
    <p:spTree>
      <p:nvGrpSpPr>
        <p:cNvPr id="1" name="Shape 245"/>
        <p:cNvGrpSpPr/>
        <p:nvPr/>
      </p:nvGrpSpPr>
      <p:grpSpPr>
        <a:xfrm>
          <a:off x="0" y="0"/>
          <a:ext cx="0" cy="0"/>
          <a:chOff x="0" y="0"/>
          <a:chExt cx="0" cy="0"/>
        </a:xfrm>
      </p:grpSpPr>
      <p:pic>
        <p:nvPicPr>
          <p:cNvPr id="246" name="Google Shape;246;p31"/>
          <p:cNvPicPr preferRelativeResize="0"/>
          <p:nvPr/>
        </p:nvPicPr>
        <p:blipFill>
          <a:blip r:embed="rId3">
            <a:alphaModFix/>
          </a:blip>
          <a:stretch>
            <a:fillRect/>
          </a:stretch>
        </p:blipFill>
        <p:spPr>
          <a:xfrm>
            <a:off x="2984911" y="1910257"/>
            <a:ext cx="292325" cy="307229"/>
          </a:xfrm>
          <a:prstGeom prst="rect">
            <a:avLst/>
          </a:prstGeom>
          <a:noFill/>
          <a:ln>
            <a:noFill/>
          </a:ln>
        </p:spPr>
      </p:pic>
      <p:pic>
        <p:nvPicPr>
          <p:cNvPr id="247" name="Google Shape;247;p31"/>
          <p:cNvPicPr preferRelativeResize="0"/>
          <p:nvPr/>
        </p:nvPicPr>
        <p:blipFill>
          <a:blip r:embed="rId4">
            <a:alphaModFix/>
          </a:blip>
          <a:stretch>
            <a:fillRect/>
          </a:stretch>
        </p:blipFill>
        <p:spPr>
          <a:xfrm>
            <a:off x="5480100" y="1971100"/>
            <a:ext cx="324700" cy="185550"/>
          </a:xfrm>
          <a:prstGeom prst="rect">
            <a:avLst/>
          </a:prstGeom>
          <a:noFill/>
          <a:ln>
            <a:noFill/>
          </a:ln>
        </p:spPr>
      </p:pic>
      <p:sp>
        <p:nvSpPr>
          <p:cNvPr id="248" name="Google Shape;248;p31"/>
          <p:cNvSpPr/>
          <p:nvPr/>
        </p:nvSpPr>
        <p:spPr>
          <a:xfrm>
            <a:off x="1285807" y="1399761"/>
            <a:ext cx="448500" cy="694500"/>
          </a:xfrm>
          <a:prstGeom prst="rect">
            <a:avLst/>
          </a:prstGeom>
          <a:solidFill>
            <a:srgbClr val="D8D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1734136" y="1399761"/>
            <a:ext cx="448500" cy="694500"/>
          </a:xfrm>
          <a:prstGeom prst="rect">
            <a:avLst/>
          </a:prstGeom>
          <a:solidFill>
            <a:srgbClr val="A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1285799" y="2094182"/>
            <a:ext cx="448500" cy="694500"/>
          </a:xfrm>
          <a:prstGeom prst="rect">
            <a:avLst/>
          </a:prstGeom>
          <a:solidFill>
            <a:srgbClr val="9BB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1734127" y="2094182"/>
            <a:ext cx="450900" cy="694500"/>
          </a:xfrm>
          <a:prstGeom prst="rect">
            <a:avLst/>
          </a:prstGeom>
          <a:solidFill>
            <a:srgbClr val="7A2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2" name="Google Shape;252;p31"/>
          <p:cNvPicPr preferRelativeResize="0"/>
          <p:nvPr/>
        </p:nvPicPr>
        <p:blipFill rotWithShape="1">
          <a:blip r:embed="rId5">
            <a:alphaModFix/>
          </a:blip>
          <a:srcRect t="-6704" r="18771" b="36935"/>
          <a:stretch/>
        </p:blipFill>
        <p:spPr>
          <a:xfrm>
            <a:off x="1305075" y="1472407"/>
            <a:ext cx="429019" cy="621538"/>
          </a:xfrm>
          <a:prstGeom prst="rect">
            <a:avLst/>
          </a:prstGeom>
          <a:noFill/>
          <a:ln>
            <a:noFill/>
          </a:ln>
        </p:spPr>
      </p:pic>
      <p:pic>
        <p:nvPicPr>
          <p:cNvPr id="253" name="Google Shape;253;p31"/>
          <p:cNvPicPr preferRelativeResize="0"/>
          <p:nvPr/>
        </p:nvPicPr>
        <p:blipFill rotWithShape="1">
          <a:blip r:embed="rId6">
            <a:alphaModFix/>
          </a:blip>
          <a:srcRect/>
          <a:stretch/>
        </p:blipFill>
        <p:spPr>
          <a:xfrm>
            <a:off x="1783503" y="1489865"/>
            <a:ext cx="349866" cy="549789"/>
          </a:xfrm>
          <a:prstGeom prst="rect">
            <a:avLst/>
          </a:prstGeom>
          <a:noFill/>
          <a:ln>
            <a:noFill/>
          </a:ln>
        </p:spPr>
      </p:pic>
      <p:pic>
        <p:nvPicPr>
          <p:cNvPr id="254" name="Google Shape;254;p31"/>
          <p:cNvPicPr preferRelativeResize="0"/>
          <p:nvPr/>
        </p:nvPicPr>
        <p:blipFill rotWithShape="1">
          <a:blip r:embed="rId7">
            <a:alphaModFix/>
          </a:blip>
          <a:srcRect l="36182" r="-3112" b="6759"/>
          <a:stretch/>
        </p:blipFill>
        <p:spPr>
          <a:xfrm flipH="1">
            <a:off x="1290916" y="2136058"/>
            <a:ext cx="443201" cy="652251"/>
          </a:xfrm>
          <a:prstGeom prst="rect">
            <a:avLst/>
          </a:prstGeom>
          <a:noFill/>
          <a:ln>
            <a:noFill/>
          </a:ln>
        </p:spPr>
      </p:pic>
      <p:pic>
        <p:nvPicPr>
          <p:cNvPr id="255" name="Google Shape;255;p31"/>
          <p:cNvPicPr preferRelativeResize="0"/>
          <p:nvPr/>
        </p:nvPicPr>
        <p:blipFill rotWithShape="1">
          <a:blip r:embed="rId8">
            <a:alphaModFix/>
          </a:blip>
          <a:srcRect l="9216" t="-4420" r="-1654" b="-2098"/>
          <a:stretch/>
        </p:blipFill>
        <p:spPr>
          <a:xfrm rot="10800000">
            <a:off x="1748325" y="2146867"/>
            <a:ext cx="436019" cy="549780"/>
          </a:xfrm>
          <a:prstGeom prst="rect">
            <a:avLst/>
          </a:prstGeom>
          <a:noFill/>
          <a:ln>
            <a:noFill/>
          </a:ln>
        </p:spPr>
      </p:pic>
      <p:sp>
        <p:nvSpPr>
          <p:cNvPr id="256" name="Google Shape;256;p31"/>
          <p:cNvSpPr txBox="1"/>
          <p:nvPr/>
        </p:nvSpPr>
        <p:spPr>
          <a:xfrm>
            <a:off x="716575" y="3000450"/>
            <a:ext cx="2055000" cy="11172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200" b="1">
                <a:solidFill>
                  <a:srgbClr val="F8E9DD"/>
                </a:solidFill>
                <a:latin typeface="Lexend"/>
                <a:ea typeface="Lexend"/>
                <a:cs typeface="Lexend"/>
                <a:sym typeface="Lexend"/>
              </a:rPr>
              <a:t>Preferred Approaches</a:t>
            </a:r>
            <a:endParaRPr sz="1200" b="1">
              <a:solidFill>
                <a:srgbClr val="F8E9DD"/>
              </a:solidFill>
              <a:latin typeface="Lexend"/>
              <a:ea typeface="Lexend"/>
              <a:cs typeface="Lexend"/>
              <a:sym typeface="Lexend"/>
            </a:endParaRPr>
          </a:p>
          <a:p>
            <a:pPr marL="0" lvl="0" indent="0" algn="ctr" rtl="0">
              <a:spcBef>
                <a:spcPts val="1000"/>
              </a:spcBef>
              <a:spcAft>
                <a:spcPts val="0"/>
              </a:spcAft>
              <a:buNone/>
            </a:pPr>
            <a:r>
              <a:rPr lang="en" sz="1200">
                <a:solidFill>
                  <a:srgbClr val="F8E9DD"/>
                </a:solidFill>
                <a:latin typeface="Lexend Light"/>
                <a:ea typeface="Lexend Light"/>
                <a:cs typeface="Lexend Light"/>
                <a:sym typeface="Lexend Light"/>
              </a:rPr>
              <a:t>Changing how we </a:t>
            </a:r>
            <a:br>
              <a:rPr lang="en" sz="1200">
                <a:solidFill>
                  <a:srgbClr val="F8E9DD"/>
                </a:solidFill>
                <a:latin typeface="Lexend Light"/>
                <a:ea typeface="Lexend Light"/>
                <a:cs typeface="Lexend Light"/>
                <a:sym typeface="Lexend Light"/>
              </a:rPr>
            </a:br>
            <a:r>
              <a:rPr lang="en" sz="1200" b="1">
                <a:solidFill>
                  <a:srgbClr val="F8E9DD"/>
                </a:solidFill>
                <a:latin typeface="Lexend"/>
                <a:ea typeface="Lexend"/>
                <a:cs typeface="Lexend"/>
                <a:sym typeface="Lexend"/>
              </a:rPr>
              <a:t>do</a:t>
            </a:r>
            <a:r>
              <a:rPr lang="en" sz="1200">
                <a:solidFill>
                  <a:srgbClr val="F8E9DD"/>
                </a:solidFill>
                <a:latin typeface="Lexend Light"/>
                <a:ea typeface="Lexend Light"/>
                <a:cs typeface="Lexend Light"/>
                <a:sym typeface="Lexend Light"/>
              </a:rPr>
              <a:t> engagement  </a:t>
            </a:r>
            <a:endParaRPr sz="1200">
              <a:solidFill>
                <a:srgbClr val="F8E9DD"/>
              </a:solidFill>
              <a:latin typeface="Lexend Light"/>
              <a:ea typeface="Lexend Light"/>
              <a:cs typeface="Lexend Light"/>
              <a:sym typeface="Lexend Light"/>
            </a:endParaRPr>
          </a:p>
          <a:p>
            <a:pPr marL="0" lvl="0" indent="0" algn="ctr" rtl="0">
              <a:spcBef>
                <a:spcPts val="1000"/>
              </a:spcBef>
              <a:spcAft>
                <a:spcPts val="0"/>
              </a:spcAft>
              <a:buNone/>
            </a:pPr>
            <a:endParaRPr sz="1200" b="1">
              <a:solidFill>
                <a:srgbClr val="F8E9DD"/>
              </a:solidFill>
              <a:latin typeface="Lexend"/>
              <a:ea typeface="Lexend"/>
              <a:cs typeface="Lexend"/>
              <a:sym typeface="Lexend"/>
            </a:endParaRPr>
          </a:p>
          <a:p>
            <a:pPr marL="0" lvl="0" indent="0" algn="ctr" rtl="0">
              <a:spcBef>
                <a:spcPts val="1000"/>
              </a:spcBef>
              <a:spcAft>
                <a:spcPts val="0"/>
              </a:spcAft>
              <a:buNone/>
            </a:pPr>
            <a:endParaRPr sz="1200" b="1">
              <a:solidFill>
                <a:srgbClr val="F8E9DD"/>
              </a:solidFill>
              <a:latin typeface="Lexend"/>
              <a:ea typeface="Lexend"/>
              <a:cs typeface="Lexend"/>
              <a:sym typeface="Lexend"/>
            </a:endParaRPr>
          </a:p>
        </p:txBody>
      </p:sp>
      <p:sp>
        <p:nvSpPr>
          <p:cNvPr id="257" name="Google Shape;257;p31"/>
          <p:cNvSpPr txBox="1"/>
          <p:nvPr/>
        </p:nvSpPr>
        <p:spPr>
          <a:xfrm>
            <a:off x="5927625" y="3130925"/>
            <a:ext cx="2055000" cy="11172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200" b="1">
                <a:solidFill>
                  <a:srgbClr val="F8E9DD"/>
                </a:solidFill>
                <a:latin typeface="Lexend"/>
                <a:ea typeface="Lexend"/>
                <a:cs typeface="Lexend"/>
                <a:sym typeface="Lexend"/>
              </a:rPr>
              <a:t>Engagements that are more meaningful and impactful for all</a:t>
            </a:r>
            <a:endParaRPr sz="1200" b="1">
              <a:solidFill>
                <a:srgbClr val="F8E9DD"/>
              </a:solidFill>
              <a:latin typeface="Lexend"/>
              <a:ea typeface="Lexend"/>
              <a:cs typeface="Lexend"/>
              <a:sym typeface="Lexend"/>
            </a:endParaRPr>
          </a:p>
        </p:txBody>
      </p:sp>
      <p:sp>
        <p:nvSpPr>
          <p:cNvPr id="258" name="Google Shape;258;p31"/>
          <p:cNvSpPr txBox="1"/>
          <p:nvPr/>
        </p:nvSpPr>
        <p:spPr>
          <a:xfrm>
            <a:off x="543375" y="641875"/>
            <a:ext cx="41901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F584B"/>
                </a:solidFill>
                <a:latin typeface="IM Fell Double Pica"/>
                <a:ea typeface="IM Fell Double Pica"/>
                <a:cs typeface="IM Fell Double Pica"/>
                <a:sym typeface="IM Fell Double Pica"/>
              </a:rPr>
              <a:t>The Main Learnings</a:t>
            </a:r>
            <a:endParaRPr sz="3000">
              <a:solidFill>
                <a:srgbClr val="4F584B"/>
              </a:solidFill>
              <a:latin typeface="IM Fell Double Pica"/>
              <a:ea typeface="IM Fell Double Pica"/>
              <a:cs typeface="IM Fell Double Pica"/>
              <a:sym typeface="IM Fell Double Pica"/>
            </a:endParaRPr>
          </a:p>
        </p:txBody>
      </p:sp>
      <p:sp>
        <p:nvSpPr>
          <p:cNvPr id="259" name="Google Shape;259;p31"/>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260" name="Google Shape;260;p31"/>
          <p:cNvPicPr preferRelativeResize="0"/>
          <p:nvPr/>
        </p:nvPicPr>
        <p:blipFill>
          <a:blip r:embed="rId9">
            <a:alphaModFix/>
          </a:blip>
          <a:stretch>
            <a:fillRect/>
          </a:stretch>
        </p:blipFill>
        <p:spPr>
          <a:xfrm>
            <a:off x="6112613" y="1349775"/>
            <a:ext cx="1685026" cy="1724375"/>
          </a:xfrm>
          <a:prstGeom prst="rect">
            <a:avLst/>
          </a:prstGeom>
          <a:noFill/>
          <a:ln>
            <a:noFill/>
          </a:ln>
        </p:spPr>
      </p:pic>
      <p:sp>
        <p:nvSpPr>
          <p:cNvPr id="261" name="Google Shape;261;p31"/>
          <p:cNvSpPr txBox="1"/>
          <p:nvPr/>
        </p:nvSpPr>
        <p:spPr>
          <a:xfrm>
            <a:off x="543375" y="239975"/>
            <a:ext cx="15207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D8D17C"/>
                </a:solidFill>
                <a:latin typeface="IM Fell Double Pica"/>
                <a:ea typeface="IM Fell Double Pica"/>
                <a:cs typeface="IM Fell Double Pica"/>
                <a:sym typeface="IM Fell Double Pica"/>
              </a:rPr>
              <a:t>The Main Learnings</a:t>
            </a:r>
            <a:endParaRPr sz="1200">
              <a:solidFill>
                <a:srgbClr val="D8D17C"/>
              </a:solidFill>
              <a:latin typeface="IM Fell Double Pica"/>
              <a:ea typeface="IM Fell Double Pica"/>
              <a:cs typeface="IM Fell Double Pica"/>
              <a:sym typeface="IM Fell Double Pica"/>
            </a:endParaRPr>
          </a:p>
        </p:txBody>
      </p:sp>
      <p:pic>
        <p:nvPicPr>
          <p:cNvPr id="262" name="Google Shape;262;p31"/>
          <p:cNvPicPr preferRelativeResize="0"/>
          <p:nvPr/>
        </p:nvPicPr>
        <p:blipFill>
          <a:blip r:embed="rId10">
            <a:alphaModFix/>
          </a:blip>
          <a:stretch>
            <a:fillRect/>
          </a:stretch>
        </p:blipFill>
        <p:spPr>
          <a:xfrm>
            <a:off x="3948225" y="1190338"/>
            <a:ext cx="860850" cy="1565723"/>
          </a:xfrm>
          <a:prstGeom prst="rect">
            <a:avLst/>
          </a:prstGeom>
          <a:noFill/>
          <a:ln>
            <a:noFill/>
          </a:ln>
        </p:spPr>
      </p:pic>
      <p:sp>
        <p:nvSpPr>
          <p:cNvPr id="263" name="Google Shape;263;p31"/>
          <p:cNvSpPr txBox="1"/>
          <p:nvPr/>
        </p:nvSpPr>
        <p:spPr>
          <a:xfrm>
            <a:off x="3351150" y="3000450"/>
            <a:ext cx="2055000" cy="11172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200" b="1">
                <a:solidFill>
                  <a:srgbClr val="F8E9DD"/>
                </a:solidFill>
                <a:latin typeface="Lexend"/>
                <a:ea typeface="Lexend"/>
                <a:cs typeface="Lexend"/>
                <a:sym typeface="Lexend"/>
              </a:rPr>
              <a:t>Mindset Shifts</a:t>
            </a:r>
            <a:endParaRPr sz="1200" b="1">
              <a:solidFill>
                <a:srgbClr val="F8E9DD"/>
              </a:solidFill>
              <a:latin typeface="Lexend"/>
              <a:ea typeface="Lexend"/>
              <a:cs typeface="Lexend"/>
              <a:sym typeface="Lexend"/>
            </a:endParaRPr>
          </a:p>
          <a:p>
            <a:pPr marL="0" lvl="0" indent="0" algn="ctr" rtl="0">
              <a:spcBef>
                <a:spcPts val="1000"/>
              </a:spcBef>
              <a:spcAft>
                <a:spcPts val="0"/>
              </a:spcAft>
              <a:buNone/>
            </a:pPr>
            <a:r>
              <a:rPr lang="en" sz="1200">
                <a:solidFill>
                  <a:srgbClr val="F8E9DD"/>
                </a:solidFill>
                <a:latin typeface="Lexend Light"/>
                <a:ea typeface="Lexend Light"/>
                <a:cs typeface="Lexend Light"/>
                <a:sym typeface="Lexend Light"/>
              </a:rPr>
              <a:t>Changing how we </a:t>
            </a:r>
            <a:br>
              <a:rPr lang="en" sz="1200">
                <a:solidFill>
                  <a:srgbClr val="F8E9DD"/>
                </a:solidFill>
                <a:latin typeface="Lexend Light"/>
                <a:ea typeface="Lexend Light"/>
                <a:cs typeface="Lexend Light"/>
                <a:sym typeface="Lexend Light"/>
              </a:rPr>
            </a:br>
            <a:r>
              <a:rPr lang="en" sz="1200" b="1">
                <a:solidFill>
                  <a:srgbClr val="F8E9DD"/>
                </a:solidFill>
                <a:latin typeface="Lexend"/>
                <a:ea typeface="Lexend"/>
                <a:cs typeface="Lexend"/>
                <a:sym typeface="Lexend"/>
              </a:rPr>
              <a:t>think</a:t>
            </a:r>
            <a:r>
              <a:rPr lang="en" sz="1200">
                <a:solidFill>
                  <a:srgbClr val="F8E9DD"/>
                </a:solidFill>
                <a:latin typeface="Lexend Light"/>
                <a:ea typeface="Lexend Light"/>
                <a:cs typeface="Lexend Light"/>
                <a:sym typeface="Lexend Light"/>
              </a:rPr>
              <a:t> about engagement </a:t>
            </a:r>
            <a:endParaRPr sz="1200">
              <a:solidFill>
                <a:srgbClr val="F8E9DD"/>
              </a:solidFill>
              <a:latin typeface="Lexend Light"/>
              <a:ea typeface="Lexend Light"/>
              <a:cs typeface="Lexend Light"/>
              <a:sym typeface="Lexend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23842"/>
        </a:solidFill>
        <a:effectLst/>
      </p:bgPr>
    </p:bg>
    <p:spTree>
      <p:nvGrpSpPr>
        <p:cNvPr id="1" name="Shape 267"/>
        <p:cNvGrpSpPr/>
        <p:nvPr/>
      </p:nvGrpSpPr>
      <p:grpSpPr>
        <a:xfrm>
          <a:off x="0" y="0"/>
          <a:ext cx="0" cy="0"/>
          <a:chOff x="0" y="0"/>
          <a:chExt cx="0" cy="0"/>
        </a:xfrm>
      </p:grpSpPr>
      <p:sp>
        <p:nvSpPr>
          <p:cNvPr id="268" name="Google Shape;268;p32"/>
          <p:cNvSpPr txBox="1"/>
          <p:nvPr/>
        </p:nvSpPr>
        <p:spPr>
          <a:xfrm>
            <a:off x="543375" y="1666650"/>
            <a:ext cx="6069000" cy="30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a:solidFill>
                  <a:srgbClr val="E2AEA5"/>
                </a:solidFill>
                <a:latin typeface="IM Fell Double Pica"/>
                <a:ea typeface="IM Fell Double Pica"/>
                <a:cs typeface="IM Fell Double Pica"/>
                <a:sym typeface="IM Fell Double Pica"/>
              </a:rPr>
              <a:t>I've done hundreds of surveys but actually stopped doing them because often I don't get feedback on those surveys. [They will] send you your honoraria, but [I] rarely ever hear what kind of impact my input may have had.</a:t>
            </a:r>
            <a:endParaRPr sz="1800">
              <a:solidFill>
                <a:srgbClr val="E2AEA5"/>
              </a:solidFill>
              <a:latin typeface="IM Fell Double Pica"/>
              <a:ea typeface="IM Fell Double Pica"/>
              <a:cs typeface="IM Fell Double Pica"/>
              <a:sym typeface="IM Fell Double Pica"/>
            </a:endParaRPr>
          </a:p>
          <a:p>
            <a:pPr marL="0" lvl="0" indent="0" algn="l" rtl="0">
              <a:spcBef>
                <a:spcPts val="1000"/>
              </a:spcBef>
              <a:spcAft>
                <a:spcPts val="0"/>
              </a:spcAft>
              <a:buClr>
                <a:schemeClr val="dk1"/>
              </a:buClr>
              <a:buSzPts val="1100"/>
              <a:buFont typeface="Arial"/>
              <a:buNone/>
            </a:pPr>
            <a:r>
              <a:rPr lang="en" sz="1200">
                <a:solidFill>
                  <a:srgbClr val="E2AEA5"/>
                </a:solidFill>
                <a:latin typeface="Lexend Light"/>
                <a:ea typeface="Lexend Light"/>
                <a:cs typeface="Lexend Light"/>
                <a:sym typeface="Lexend Light"/>
              </a:rPr>
              <a:t>PWLE</a:t>
            </a:r>
            <a:endParaRPr sz="1800">
              <a:solidFill>
                <a:srgbClr val="E2AEA5"/>
              </a:solidFill>
              <a:latin typeface="IM Fell Double Pica"/>
              <a:ea typeface="IM Fell Double Pica"/>
              <a:cs typeface="IM Fell Double Pica"/>
              <a:sym typeface="IM Fell Double Pica"/>
            </a:endParaRPr>
          </a:p>
          <a:p>
            <a:pPr marL="0" marR="0" lvl="0" indent="0" algn="l" rtl="0">
              <a:lnSpc>
                <a:spcPct val="100000"/>
              </a:lnSpc>
              <a:spcBef>
                <a:spcPts val="1000"/>
              </a:spcBef>
              <a:spcAft>
                <a:spcPts val="0"/>
              </a:spcAft>
              <a:buClr>
                <a:schemeClr val="dk1"/>
              </a:buClr>
              <a:buSzPts val="1100"/>
              <a:buFont typeface="Arial"/>
              <a:buNone/>
            </a:pPr>
            <a:r>
              <a:rPr lang="en" sz="1800">
                <a:solidFill>
                  <a:srgbClr val="E2AEA5"/>
                </a:solidFill>
                <a:latin typeface="IM Fell Double Pica"/>
                <a:ea typeface="IM Fell Double Pica"/>
                <a:cs typeface="IM Fell Double Pica"/>
                <a:sym typeface="IM Fell Double Pica"/>
              </a:rPr>
              <a:t>About 65-75% of the work is building relationships  and 25% of the work is actually doing the work that you are setting out to do.</a:t>
            </a:r>
            <a:endParaRPr sz="1800">
              <a:solidFill>
                <a:srgbClr val="E2AEA5"/>
              </a:solidFill>
              <a:latin typeface="IM Fell Double Pica"/>
              <a:ea typeface="IM Fell Double Pica"/>
              <a:cs typeface="IM Fell Double Pica"/>
              <a:sym typeface="IM Fell Double Pica"/>
            </a:endParaRPr>
          </a:p>
          <a:p>
            <a:pPr marL="0" marR="0" lvl="0" indent="0" algn="l" rtl="0">
              <a:lnSpc>
                <a:spcPct val="100000"/>
              </a:lnSpc>
              <a:spcBef>
                <a:spcPts val="1000"/>
              </a:spcBef>
              <a:spcAft>
                <a:spcPts val="0"/>
              </a:spcAft>
              <a:buClr>
                <a:schemeClr val="dk1"/>
              </a:buClr>
              <a:buSzPts val="1100"/>
              <a:buFont typeface="Arial"/>
              <a:buNone/>
            </a:pPr>
            <a:r>
              <a:rPr lang="en" sz="1200">
                <a:solidFill>
                  <a:srgbClr val="E2AEA5"/>
                </a:solidFill>
                <a:latin typeface="Lexend Light"/>
                <a:ea typeface="Lexend Light"/>
                <a:cs typeface="Lexend Light"/>
                <a:sym typeface="Lexend Light"/>
              </a:rPr>
              <a:t>PWLE</a:t>
            </a:r>
            <a:endParaRPr sz="1200">
              <a:solidFill>
                <a:srgbClr val="E2AEA5"/>
              </a:solidFill>
              <a:latin typeface="Lexend Light"/>
              <a:ea typeface="Lexend Light"/>
              <a:cs typeface="Lexend Light"/>
              <a:sym typeface="Lexend Light"/>
            </a:endParaRPr>
          </a:p>
          <a:p>
            <a:pPr marL="0" marR="0" lvl="0" indent="0" algn="l" rtl="0">
              <a:lnSpc>
                <a:spcPct val="100000"/>
              </a:lnSpc>
              <a:spcBef>
                <a:spcPts val="2000"/>
              </a:spcBef>
              <a:spcAft>
                <a:spcPts val="1000"/>
              </a:spcAft>
              <a:buClr>
                <a:schemeClr val="dk1"/>
              </a:buClr>
              <a:buSzPts val="1100"/>
              <a:buFont typeface="Arial"/>
              <a:buNone/>
            </a:pPr>
            <a:endParaRPr sz="1200">
              <a:solidFill>
                <a:srgbClr val="E2AEA5"/>
              </a:solidFill>
              <a:latin typeface="Lexend Light"/>
              <a:ea typeface="Lexend Light"/>
              <a:cs typeface="Lexend Light"/>
              <a:sym typeface="Lexend Light"/>
            </a:endParaRPr>
          </a:p>
        </p:txBody>
      </p:sp>
      <p:pic>
        <p:nvPicPr>
          <p:cNvPr id="269" name="Google Shape;269;p32"/>
          <p:cNvPicPr preferRelativeResize="0"/>
          <p:nvPr/>
        </p:nvPicPr>
        <p:blipFill>
          <a:blip r:embed="rId3">
            <a:alphaModFix/>
          </a:blip>
          <a:stretch>
            <a:fillRect/>
          </a:stretch>
        </p:blipFill>
        <p:spPr>
          <a:xfrm>
            <a:off x="7199750" y="1425650"/>
            <a:ext cx="1044650" cy="1641575"/>
          </a:xfrm>
          <a:prstGeom prst="rect">
            <a:avLst/>
          </a:prstGeom>
          <a:noFill/>
          <a:ln>
            <a:noFill/>
          </a:ln>
        </p:spPr>
      </p:pic>
      <p:sp>
        <p:nvSpPr>
          <p:cNvPr id="270" name="Google Shape;270;p32"/>
          <p:cNvSpPr txBox="1"/>
          <p:nvPr/>
        </p:nvSpPr>
        <p:spPr>
          <a:xfrm>
            <a:off x="543375" y="998200"/>
            <a:ext cx="559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solidFill>
                  <a:srgbClr val="A57E93"/>
                </a:solidFill>
                <a:latin typeface="IM Fell Double Pica"/>
                <a:ea typeface="IM Fell Double Pica"/>
                <a:cs typeface="IM Fell Double Pica"/>
                <a:sym typeface="IM Fell Double Pica"/>
              </a:rPr>
              <a:t>“</a:t>
            </a:r>
            <a:endParaRPr sz="6000">
              <a:solidFill>
                <a:srgbClr val="A57E93"/>
              </a:solidFill>
              <a:latin typeface="IM Fell Double Pica"/>
              <a:ea typeface="IM Fell Double Pica"/>
              <a:cs typeface="IM Fell Double Pica"/>
              <a:sym typeface="IM Fell Double Pica"/>
            </a:endParaRPr>
          </a:p>
        </p:txBody>
      </p:sp>
      <p:sp>
        <p:nvSpPr>
          <p:cNvPr id="271" name="Google Shape;271;p32"/>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72" name="Google Shape;272;p32"/>
          <p:cNvSpPr txBox="1"/>
          <p:nvPr/>
        </p:nvSpPr>
        <p:spPr>
          <a:xfrm>
            <a:off x="543375" y="4756150"/>
            <a:ext cx="6136200" cy="38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000"/>
              </a:spcBef>
              <a:spcAft>
                <a:spcPts val="1000"/>
              </a:spcAft>
              <a:buNone/>
            </a:pPr>
            <a:r>
              <a:rPr lang="en" sz="700">
                <a:solidFill>
                  <a:srgbClr val="A57E93"/>
                </a:solidFill>
                <a:latin typeface="Lexend"/>
                <a:ea typeface="Lexend"/>
                <a:cs typeface="Lexend"/>
                <a:sym typeface="Lexend"/>
              </a:rPr>
              <a:t>Project Heart </a:t>
            </a:r>
            <a:r>
              <a:rPr lang="en" sz="700">
                <a:solidFill>
                  <a:srgbClr val="A57E93"/>
                </a:solidFill>
                <a:latin typeface="Lexend ExtraLight"/>
                <a:ea typeface="Lexend ExtraLight"/>
                <a:cs typeface="Lexend ExtraLight"/>
                <a:sym typeface="Lexend ExtraLight"/>
              </a:rPr>
              <a:t>A Collaborative Exploration of the Future of Engagement  2023</a:t>
            </a:r>
            <a:endParaRPr sz="700">
              <a:solidFill>
                <a:srgbClr val="A57E93"/>
              </a:solidFill>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txBox="1"/>
          <p:nvPr/>
        </p:nvSpPr>
        <p:spPr>
          <a:xfrm>
            <a:off x="543375" y="1190625"/>
            <a:ext cx="2696400" cy="3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rgbClr val="4F3872"/>
                </a:solidFill>
                <a:latin typeface="IM Fell Double Pica"/>
                <a:ea typeface="IM Fell Double Pica"/>
                <a:cs typeface="IM Fell Double Pica"/>
                <a:sym typeface="IM Fell Double Pica"/>
              </a:rPr>
              <a:t>A Collaborative </a:t>
            </a:r>
            <a:endParaRPr sz="1800">
              <a:solidFill>
                <a:srgbClr val="4F3872"/>
              </a:solidFill>
              <a:latin typeface="IM Fell Double Pica"/>
              <a:ea typeface="IM Fell Double Pica"/>
              <a:cs typeface="IM Fell Double Pica"/>
              <a:sym typeface="IM Fell Double Pica"/>
            </a:endParaRPr>
          </a:p>
          <a:p>
            <a:pPr marL="0" lvl="0" indent="0" algn="l" rtl="0">
              <a:spcBef>
                <a:spcPts val="0"/>
              </a:spcBef>
              <a:spcAft>
                <a:spcPts val="0"/>
              </a:spcAft>
              <a:buClr>
                <a:schemeClr val="dk1"/>
              </a:buClr>
              <a:buSzPts val="1100"/>
              <a:buFont typeface="Arial"/>
              <a:buNone/>
            </a:pPr>
            <a:r>
              <a:rPr lang="en" sz="1800">
                <a:solidFill>
                  <a:srgbClr val="4F3872"/>
                </a:solidFill>
                <a:latin typeface="IM Fell Double Pica"/>
                <a:ea typeface="IM Fell Double Pica"/>
                <a:cs typeface="IM Fell Double Pica"/>
                <a:sym typeface="IM Fell Double Pica"/>
              </a:rPr>
              <a:t>Endeavour to Co-envision </a:t>
            </a:r>
            <a:endParaRPr sz="1800">
              <a:solidFill>
                <a:srgbClr val="4F3872"/>
              </a:solidFill>
              <a:latin typeface="IM Fell Double Pica"/>
              <a:ea typeface="IM Fell Double Pica"/>
              <a:cs typeface="IM Fell Double Pica"/>
              <a:sym typeface="IM Fell Double Pica"/>
            </a:endParaRPr>
          </a:p>
          <a:p>
            <a:pPr marL="0" lvl="0" indent="0" algn="l" rtl="0">
              <a:spcBef>
                <a:spcPts val="0"/>
              </a:spcBef>
              <a:spcAft>
                <a:spcPts val="0"/>
              </a:spcAft>
              <a:buNone/>
            </a:pPr>
            <a:r>
              <a:rPr lang="en" sz="1800">
                <a:solidFill>
                  <a:srgbClr val="4F3872"/>
                </a:solidFill>
                <a:latin typeface="IM Fell Double Pica"/>
                <a:ea typeface="IM Fell Double Pica"/>
                <a:cs typeface="IM Fell Double Pica"/>
                <a:sym typeface="IM Fell Double Pica"/>
              </a:rPr>
              <a:t>Meaningful Engagement</a:t>
            </a:r>
            <a:endParaRPr sz="1800">
              <a:solidFill>
                <a:srgbClr val="4F3872"/>
              </a:solidFill>
              <a:latin typeface="IM Fell Double Pica"/>
              <a:ea typeface="IM Fell Double Pica"/>
              <a:cs typeface="IM Fell Double Pica"/>
              <a:sym typeface="IM Fell Double Pica"/>
            </a:endParaRPr>
          </a:p>
          <a:p>
            <a:pPr marL="0" lvl="0" indent="0" algn="l" rtl="0">
              <a:spcBef>
                <a:spcPts val="1000"/>
              </a:spcBef>
              <a:spcAft>
                <a:spcPts val="0"/>
              </a:spcAft>
              <a:buNone/>
            </a:pPr>
            <a:r>
              <a:rPr lang="en" sz="1100">
                <a:solidFill>
                  <a:srgbClr val="4F3872"/>
                </a:solidFill>
                <a:latin typeface="Lexend Light"/>
                <a:ea typeface="Lexend Light"/>
                <a:cs typeface="Lexend Light"/>
                <a:sym typeface="Lexend Light"/>
              </a:rPr>
              <a:t>Team of community members </a:t>
            </a:r>
            <a:br>
              <a:rPr lang="en" sz="1100">
                <a:solidFill>
                  <a:srgbClr val="4F3872"/>
                </a:solidFill>
                <a:latin typeface="Lexend Light"/>
                <a:ea typeface="Lexend Light"/>
                <a:cs typeface="Lexend Light"/>
                <a:sym typeface="Lexend Light"/>
              </a:rPr>
            </a:br>
            <a:r>
              <a:rPr lang="en" sz="1100">
                <a:solidFill>
                  <a:srgbClr val="4F3872"/>
                </a:solidFill>
                <a:latin typeface="Lexend Light"/>
                <a:ea typeface="Lexend Light"/>
                <a:cs typeface="Lexend Light"/>
                <a:sym typeface="Lexend Light"/>
              </a:rPr>
              <a:t>with lived experience, researchers, designers, and policy analysts with diverse experiences in the healthcare system.</a:t>
            </a:r>
            <a:endParaRPr sz="1100">
              <a:solidFill>
                <a:srgbClr val="4F3872"/>
              </a:solidFill>
              <a:latin typeface="Lexend Light"/>
              <a:ea typeface="Lexend Light"/>
              <a:cs typeface="Lexend Light"/>
              <a:sym typeface="Lexend Light"/>
            </a:endParaRPr>
          </a:p>
          <a:p>
            <a:pPr marL="0" lvl="0" indent="0" algn="l" rtl="0">
              <a:spcBef>
                <a:spcPts val="1000"/>
              </a:spcBef>
              <a:spcAft>
                <a:spcPts val="0"/>
              </a:spcAft>
              <a:buNone/>
            </a:pPr>
            <a:r>
              <a:rPr lang="en" sz="1100">
                <a:solidFill>
                  <a:srgbClr val="4F3872"/>
                </a:solidFill>
                <a:latin typeface="Lexend Light"/>
                <a:ea typeface="Lexend Light"/>
                <a:cs typeface="Lexend Light"/>
                <a:sym typeface="Lexend Light"/>
              </a:rPr>
              <a:t>Funded by the Solutions Fund: employee-led innovation and experimentation</a:t>
            </a:r>
            <a:endParaRPr sz="1700">
              <a:solidFill>
                <a:srgbClr val="4F3872"/>
              </a:solidFill>
              <a:latin typeface="IM Fell Double Pica"/>
              <a:ea typeface="IM Fell Double Pica"/>
              <a:cs typeface="IM Fell Double Pica"/>
              <a:sym typeface="IM Fell Double Pica"/>
            </a:endParaRPr>
          </a:p>
        </p:txBody>
      </p:sp>
      <p:sp>
        <p:nvSpPr>
          <p:cNvPr id="68" name="Google Shape;68;p15"/>
          <p:cNvSpPr txBox="1"/>
          <p:nvPr/>
        </p:nvSpPr>
        <p:spPr>
          <a:xfrm>
            <a:off x="5409931" y="1190625"/>
            <a:ext cx="1347000" cy="3272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rgbClr val="3B4238"/>
              </a:buClr>
              <a:buSzPts val="1100"/>
              <a:buFont typeface="Arial"/>
              <a:buNone/>
            </a:pPr>
            <a:r>
              <a:rPr lang="en" sz="1000">
                <a:solidFill>
                  <a:srgbClr val="4F3872"/>
                </a:solidFill>
                <a:latin typeface="Lexend Light"/>
                <a:ea typeface="Lexend Light"/>
                <a:cs typeface="Lexend Light"/>
                <a:sym typeface="Lexend Light"/>
              </a:rPr>
              <a:t>Sarah Douglas</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Laura Dunkley</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Manuel Escoto</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Nadine Hare</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Anya Henry</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David Hillier</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Len Hodder </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Linda Hunter</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Lydia Lauder</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Tieni Meninato</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Yoshith Perera</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Zal Press</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1000"/>
              </a:spcAft>
              <a:buNone/>
            </a:pPr>
            <a:endParaRPr sz="1000">
              <a:solidFill>
                <a:srgbClr val="4F3872"/>
              </a:solidFill>
              <a:latin typeface="Lexend Light"/>
              <a:ea typeface="Lexend Light"/>
              <a:cs typeface="Lexend Light"/>
              <a:sym typeface="Lexend Light"/>
            </a:endParaRPr>
          </a:p>
        </p:txBody>
      </p:sp>
      <p:sp>
        <p:nvSpPr>
          <p:cNvPr id="69" name="Google Shape;69;p15"/>
          <p:cNvSpPr txBox="1"/>
          <p:nvPr/>
        </p:nvSpPr>
        <p:spPr>
          <a:xfrm>
            <a:off x="3640400" y="1190625"/>
            <a:ext cx="1487100" cy="3272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000">
                <a:solidFill>
                  <a:srgbClr val="4F3872"/>
                </a:solidFill>
                <a:latin typeface="Lexend Light"/>
                <a:ea typeface="Lexend Light"/>
                <a:cs typeface="Lexend Light"/>
                <a:sym typeface="Lexend Light"/>
              </a:rPr>
              <a:t>Elias Abou-Rjeili</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Mary Beaucage</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Sarah Berglas</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Alex Bray</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Nancy Campana</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Preet Chahaun</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Olivia Chan</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Kristi Coldwell</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Sandra Davidson</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Clr>
                <a:srgbClr val="000000"/>
              </a:buClr>
              <a:buSzPts val="1100"/>
              <a:buFont typeface="Arial"/>
              <a:buNone/>
            </a:pPr>
            <a:r>
              <a:rPr lang="en" sz="1000">
                <a:solidFill>
                  <a:srgbClr val="4F3872"/>
                </a:solidFill>
                <a:latin typeface="Lexend Light"/>
                <a:ea typeface="Lexend Light"/>
                <a:cs typeface="Lexend Light"/>
                <a:sym typeface="Lexend Light"/>
              </a:rPr>
              <a:t>Elyse Dorosz</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1000"/>
              </a:spcAft>
              <a:buNone/>
            </a:pPr>
            <a:endParaRPr sz="1000">
              <a:solidFill>
                <a:srgbClr val="4F3872"/>
              </a:solidFill>
              <a:latin typeface="Lexend Light"/>
              <a:ea typeface="Lexend Light"/>
              <a:cs typeface="Lexend Light"/>
              <a:sym typeface="Lexend Light"/>
            </a:endParaRPr>
          </a:p>
        </p:txBody>
      </p:sp>
      <p:sp>
        <p:nvSpPr>
          <p:cNvPr id="70" name="Google Shape;70;p15"/>
          <p:cNvSpPr txBox="1"/>
          <p:nvPr/>
        </p:nvSpPr>
        <p:spPr>
          <a:xfrm>
            <a:off x="7039350" y="1190625"/>
            <a:ext cx="1628400" cy="3272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rgbClr val="3B4238"/>
              </a:buClr>
              <a:buSzPts val="1100"/>
              <a:buFont typeface="Arial"/>
              <a:buNone/>
            </a:pPr>
            <a:r>
              <a:rPr lang="en" sz="1000">
                <a:solidFill>
                  <a:srgbClr val="4F3872"/>
                </a:solidFill>
                <a:latin typeface="Lexend Light"/>
                <a:ea typeface="Lexend Light"/>
                <a:cs typeface="Lexend Light"/>
                <a:sym typeface="Lexend Light"/>
              </a:rPr>
              <a:t>Batul Presswala</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Clr>
                <a:srgbClr val="3B4238"/>
              </a:buClr>
              <a:buSzPts val="1100"/>
              <a:buFont typeface="Arial"/>
              <a:buNone/>
            </a:pPr>
            <a:r>
              <a:rPr lang="en" sz="1000">
                <a:solidFill>
                  <a:srgbClr val="4F3872"/>
                </a:solidFill>
                <a:latin typeface="Lexend Light"/>
                <a:ea typeface="Lexend Light"/>
                <a:cs typeface="Lexend Light"/>
                <a:sym typeface="Lexend Light"/>
              </a:rPr>
              <a:t>Prubjoth Sidhu</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Clr>
                <a:srgbClr val="3B4238"/>
              </a:buClr>
              <a:buSzPts val="1100"/>
              <a:buFont typeface="Arial"/>
              <a:buNone/>
            </a:pPr>
            <a:r>
              <a:rPr lang="en" sz="1000">
                <a:solidFill>
                  <a:srgbClr val="4F3872"/>
                </a:solidFill>
                <a:latin typeface="Lexend Light"/>
                <a:ea typeface="Lexend Light"/>
                <a:cs typeface="Lexend Light"/>
                <a:sym typeface="Lexend Light"/>
              </a:rPr>
              <a:t>Juanna Ricketts</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Rup Roy</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Wilson Sanon</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Maureen Smith</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Lanre Tunji-Ajayi</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Jamie Tycholiz</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Ika Washington</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Linda Wilhelm</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0"/>
              </a:spcAft>
              <a:buNone/>
            </a:pPr>
            <a:r>
              <a:rPr lang="en" sz="1000">
                <a:solidFill>
                  <a:srgbClr val="4F3872"/>
                </a:solidFill>
                <a:latin typeface="Lexend Light"/>
                <a:ea typeface="Lexend Light"/>
                <a:cs typeface="Lexend Light"/>
                <a:sym typeface="Lexend Light"/>
              </a:rPr>
              <a:t>Cathy Woods</a:t>
            </a:r>
            <a:endParaRPr sz="1000">
              <a:solidFill>
                <a:srgbClr val="4F3872"/>
              </a:solidFill>
              <a:latin typeface="Lexend Light"/>
              <a:ea typeface="Lexend Light"/>
              <a:cs typeface="Lexend Light"/>
              <a:sym typeface="Lexend Light"/>
            </a:endParaRPr>
          </a:p>
          <a:p>
            <a:pPr marL="0" lvl="0" indent="0" algn="l" rtl="0">
              <a:lnSpc>
                <a:spcPct val="80000"/>
              </a:lnSpc>
              <a:spcBef>
                <a:spcPts val="1000"/>
              </a:spcBef>
              <a:spcAft>
                <a:spcPts val="1000"/>
              </a:spcAft>
              <a:buNone/>
            </a:pPr>
            <a:r>
              <a:rPr lang="en" sz="1000">
                <a:solidFill>
                  <a:srgbClr val="4F3872"/>
                </a:solidFill>
                <a:latin typeface="Lexend Light"/>
                <a:ea typeface="Lexend Light"/>
                <a:cs typeface="Lexend Light"/>
                <a:sym typeface="Lexend Light"/>
              </a:rPr>
              <a:t>Louise Zitzelsberger</a:t>
            </a:r>
            <a:endParaRPr sz="1000">
              <a:solidFill>
                <a:srgbClr val="4F3872"/>
              </a:solidFill>
              <a:latin typeface="Lexend Light"/>
              <a:ea typeface="Lexend Light"/>
              <a:cs typeface="Lexend Light"/>
              <a:sym typeface="Lexend Light"/>
            </a:endParaRPr>
          </a:p>
        </p:txBody>
      </p:sp>
      <p:sp>
        <p:nvSpPr>
          <p:cNvPr id="71" name="Google Shape;71;p15"/>
          <p:cNvSpPr txBox="1"/>
          <p:nvPr/>
        </p:nvSpPr>
        <p:spPr>
          <a:xfrm>
            <a:off x="3640400" y="742650"/>
            <a:ext cx="46998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400"/>
              </a:spcAft>
              <a:buNone/>
            </a:pPr>
            <a:r>
              <a:rPr lang="en" sz="1000" b="1">
                <a:solidFill>
                  <a:srgbClr val="B35527"/>
                </a:solidFill>
                <a:latin typeface="Lexend"/>
                <a:ea typeface="Lexend"/>
                <a:cs typeface="Lexend"/>
                <a:sym typeface="Lexend"/>
              </a:rPr>
              <a:t>Project Collaborators </a:t>
            </a:r>
            <a:r>
              <a:rPr lang="en" sz="1000" i="1">
                <a:solidFill>
                  <a:srgbClr val="4F3872"/>
                </a:solidFill>
                <a:latin typeface="Lexend ExtraLight"/>
                <a:ea typeface="Lexend ExtraLight"/>
                <a:cs typeface="Lexend ExtraLight"/>
                <a:sym typeface="Lexend ExtraLight"/>
              </a:rPr>
              <a:t>in alphabetical order </a:t>
            </a:r>
            <a:endParaRPr i="1">
              <a:solidFill>
                <a:srgbClr val="4F3872"/>
              </a:solidFill>
              <a:latin typeface="Lexend"/>
              <a:ea typeface="Lexend"/>
              <a:cs typeface="Lexend"/>
              <a:sym typeface="Lexend"/>
            </a:endParaRPr>
          </a:p>
        </p:txBody>
      </p:sp>
      <p:sp>
        <p:nvSpPr>
          <p:cNvPr id="72" name="Google Shape;72;p15"/>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D584A"/>
        </a:solidFill>
        <a:effectLst/>
      </p:bgPr>
    </p:bg>
    <p:spTree>
      <p:nvGrpSpPr>
        <p:cNvPr id="1" name="Shape 276"/>
        <p:cNvGrpSpPr/>
        <p:nvPr/>
      </p:nvGrpSpPr>
      <p:grpSpPr>
        <a:xfrm>
          <a:off x="0" y="0"/>
          <a:ext cx="0" cy="0"/>
          <a:chOff x="0" y="0"/>
          <a:chExt cx="0" cy="0"/>
        </a:xfrm>
      </p:grpSpPr>
      <p:sp>
        <p:nvSpPr>
          <p:cNvPr id="277" name="Google Shape;277;p33"/>
          <p:cNvSpPr txBox="1"/>
          <p:nvPr/>
        </p:nvSpPr>
        <p:spPr>
          <a:xfrm>
            <a:off x="537900" y="2618550"/>
            <a:ext cx="2649900" cy="9447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2400">
                <a:solidFill>
                  <a:srgbClr val="F8E9DD"/>
                </a:solidFill>
                <a:latin typeface="IM Fell Double Pica"/>
                <a:ea typeface="IM Fell Double Pica"/>
                <a:cs typeface="IM Fell Double Pica"/>
                <a:sym typeface="IM Fell Double Pica"/>
              </a:rPr>
              <a:t>Mindset Shifts</a:t>
            </a:r>
            <a:endParaRPr sz="2400">
              <a:solidFill>
                <a:srgbClr val="F8E9DD"/>
              </a:solidFill>
              <a:latin typeface="IM Fell Double Pica"/>
              <a:ea typeface="IM Fell Double Pica"/>
              <a:cs typeface="IM Fell Double Pica"/>
              <a:sym typeface="IM Fell Double Pica"/>
            </a:endParaRPr>
          </a:p>
        </p:txBody>
      </p:sp>
      <p:sp>
        <p:nvSpPr>
          <p:cNvPr id="278" name="Google Shape;278;p33"/>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79" name="Google Shape;279;p33"/>
          <p:cNvSpPr txBox="1"/>
          <p:nvPr/>
        </p:nvSpPr>
        <p:spPr>
          <a:xfrm>
            <a:off x="543375" y="239975"/>
            <a:ext cx="1520700" cy="369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200">
                <a:solidFill>
                  <a:srgbClr val="D8D17C"/>
                </a:solidFill>
                <a:latin typeface="IM Fell Double Pica"/>
                <a:ea typeface="IM Fell Double Pica"/>
                <a:cs typeface="IM Fell Double Pica"/>
                <a:sym typeface="IM Fell Double Pica"/>
              </a:rPr>
              <a:t>The Main Learnings</a:t>
            </a:r>
            <a:endParaRPr sz="1200">
              <a:solidFill>
                <a:srgbClr val="D8D17C"/>
              </a:solidFill>
              <a:latin typeface="IM Fell Double Pica"/>
              <a:ea typeface="IM Fell Double Pica"/>
              <a:cs typeface="IM Fell Double Pica"/>
              <a:sym typeface="IM Fell Double Pica"/>
            </a:endParaRPr>
          </a:p>
        </p:txBody>
      </p:sp>
      <p:sp>
        <p:nvSpPr>
          <p:cNvPr id="280" name="Google Shape;280;p33"/>
          <p:cNvSpPr txBox="1"/>
          <p:nvPr/>
        </p:nvSpPr>
        <p:spPr>
          <a:xfrm>
            <a:off x="537900" y="3112950"/>
            <a:ext cx="3001500" cy="1203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i="1">
                <a:solidFill>
                  <a:srgbClr val="D8D17C"/>
                </a:solidFill>
                <a:latin typeface="IM Fell Double Pica"/>
                <a:ea typeface="IM Fell Double Pica"/>
                <a:cs typeface="IM Fell Double Pica"/>
                <a:sym typeface="IM Fell Double Pica"/>
              </a:rPr>
              <a:t>Definition</a:t>
            </a:r>
            <a:r>
              <a:rPr lang="en" sz="1200" b="1">
                <a:solidFill>
                  <a:srgbClr val="F8E9DD"/>
                </a:solidFill>
                <a:latin typeface="Lexend"/>
                <a:ea typeface="Lexend"/>
                <a:cs typeface="Lexend"/>
                <a:sym typeface="Lexend"/>
              </a:rPr>
              <a:t> </a:t>
            </a:r>
            <a:r>
              <a:rPr lang="en" sz="1200">
                <a:solidFill>
                  <a:srgbClr val="F8E9DD"/>
                </a:solidFill>
                <a:latin typeface="Lexend Light"/>
                <a:ea typeface="Lexend Light"/>
                <a:cs typeface="Lexend Light"/>
                <a:sym typeface="Lexend Light"/>
              </a:rPr>
              <a:t>Habits of thought — deeply held beliefs and assumptions and taken for granted ways of operating that influence how we think, what we do, and how we talk (Kania et al.). </a:t>
            </a:r>
            <a:endParaRPr sz="2400">
              <a:solidFill>
                <a:srgbClr val="F8E9DD"/>
              </a:solidFill>
              <a:latin typeface="IM Fell Double Pica"/>
              <a:ea typeface="IM Fell Double Pica"/>
              <a:cs typeface="IM Fell Double Pica"/>
              <a:sym typeface="IM Fell Double Pica"/>
            </a:endParaRPr>
          </a:p>
        </p:txBody>
      </p:sp>
      <p:graphicFrame>
        <p:nvGraphicFramePr>
          <p:cNvPr id="281" name="Google Shape;281;p33"/>
          <p:cNvGraphicFramePr/>
          <p:nvPr/>
        </p:nvGraphicFramePr>
        <p:xfrm>
          <a:off x="3872763" y="3023375"/>
          <a:ext cx="5322925" cy="1008096"/>
        </p:xfrm>
        <a:graphic>
          <a:graphicData uri="http://schemas.openxmlformats.org/drawingml/2006/table">
            <a:tbl>
              <a:tblPr>
                <a:noFill/>
                <a:tableStyleId>{38E8B5A9-D568-40A7-BBAD-467E0D2AC645}</a:tableStyleId>
              </a:tblPr>
              <a:tblGrid>
                <a:gridCol w="2320975">
                  <a:extLst>
                    <a:ext uri="{9D8B030D-6E8A-4147-A177-3AD203B41FA5}">
                      <a16:colId xmlns:a16="http://schemas.microsoft.com/office/drawing/2014/main" val="20000"/>
                    </a:ext>
                  </a:extLst>
                </a:gridCol>
                <a:gridCol w="2378925">
                  <a:extLst>
                    <a:ext uri="{9D8B030D-6E8A-4147-A177-3AD203B41FA5}">
                      <a16:colId xmlns:a16="http://schemas.microsoft.com/office/drawing/2014/main" val="20001"/>
                    </a:ext>
                  </a:extLst>
                </a:gridCol>
                <a:gridCol w="623025">
                  <a:extLst>
                    <a:ext uri="{9D8B030D-6E8A-4147-A177-3AD203B41FA5}">
                      <a16:colId xmlns:a16="http://schemas.microsoft.com/office/drawing/2014/main" val="20002"/>
                    </a:ext>
                  </a:extLst>
                </a:gridCol>
              </a:tblGrid>
              <a:tr h="830800">
                <a:tc>
                  <a:txBody>
                    <a:bodyPr/>
                    <a:lstStyle/>
                    <a:p>
                      <a:pPr marL="0" lvl="0" indent="0" algn="l" rtl="0">
                        <a:spcBef>
                          <a:spcPts val="0"/>
                        </a:spcBef>
                        <a:spcAft>
                          <a:spcPts val="0"/>
                        </a:spcAft>
                        <a:buNone/>
                      </a:pPr>
                      <a:r>
                        <a:rPr lang="en" sz="1200" i="1">
                          <a:solidFill>
                            <a:srgbClr val="F8E9DD"/>
                          </a:solidFill>
                          <a:latin typeface="Lexend SemiBold"/>
                          <a:ea typeface="Lexend SemiBold"/>
                          <a:cs typeface="Lexend SemiBold"/>
                          <a:sym typeface="Lexend SemiBold"/>
                        </a:rPr>
                        <a:t>Established</a:t>
                      </a:r>
                      <a:endParaRPr sz="1200" i="1">
                        <a:solidFill>
                          <a:srgbClr val="F8E9DD"/>
                        </a:solidFill>
                        <a:latin typeface="Lexend SemiBold"/>
                        <a:ea typeface="Lexend SemiBold"/>
                        <a:cs typeface="Lexend SemiBold"/>
                        <a:sym typeface="Lexend SemiBold"/>
                      </a:endParaRPr>
                    </a:p>
                    <a:p>
                      <a:pPr marL="0" lvl="0" indent="0" algn="l" rtl="0">
                        <a:spcBef>
                          <a:spcPts val="0"/>
                        </a:spcBef>
                        <a:spcAft>
                          <a:spcPts val="0"/>
                        </a:spcAft>
                        <a:buClr>
                          <a:schemeClr val="dk1"/>
                        </a:buClr>
                        <a:buSzPts val="1100"/>
                        <a:buFont typeface="Arial"/>
                        <a:buNone/>
                      </a:pPr>
                      <a:r>
                        <a:rPr lang="en" sz="1200" i="1">
                          <a:solidFill>
                            <a:srgbClr val="F8E9DD"/>
                          </a:solidFill>
                          <a:latin typeface="Lexend Light"/>
                          <a:ea typeface="Lexend Light"/>
                          <a:cs typeface="Lexend Light"/>
                          <a:sym typeface="Lexend Light"/>
                        </a:rPr>
                        <a:t>the common way,</a:t>
                      </a:r>
                      <a:endParaRPr sz="1200" i="1">
                        <a:solidFill>
                          <a:srgbClr val="F8E9DD"/>
                        </a:solidFill>
                        <a:latin typeface="Lexend Light"/>
                        <a:ea typeface="Lexend Light"/>
                        <a:cs typeface="Lexend Light"/>
                        <a:sym typeface="Lexend Light"/>
                      </a:endParaRPr>
                    </a:p>
                    <a:p>
                      <a:pPr marL="0" lvl="0" indent="0" algn="l" rtl="0">
                        <a:spcBef>
                          <a:spcPts val="0"/>
                        </a:spcBef>
                        <a:spcAft>
                          <a:spcPts val="0"/>
                        </a:spcAft>
                        <a:buClr>
                          <a:schemeClr val="dk1"/>
                        </a:buClr>
                        <a:buSzPts val="1100"/>
                        <a:buFont typeface="Arial"/>
                        <a:buNone/>
                      </a:pPr>
                      <a:r>
                        <a:rPr lang="en" sz="1200" i="1">
                          <a:solidFill>
                            <a:srgbClr val="F8E9DD"/>
                          </a:solidFill>
                          <a:latin typeface="Lexend Light"/>
                          <a:ea typeface="Lexend Light"/>
                          <a:cs typeface="Lexend Light"/>
                          <a:sym typeface="Lexend Light"/>
                        </a:rPr>
                        <a:t>what has been often done</a:t>
                      </a:r>
                      <a:endParaRPr sz="1200" i="1">
                        <a:solidFill>
                          <a:srgbClr val="F8E9DD"/>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r>
                        <a:rPr lang="en" sz="1200">
                          <a:solidFill>
                            <a:srgbClr val="F8E9DD"/>
                          </a:solidFill>
                          <a:latin typeface="Lexend SemiBold"/>
                          <a:ea typeface="Lexend SemiBold"/>
                          <a:cs typeface="Lexend SemiBold"/>
                          <a:sym typeface="Lexend SemiBold"/>
                        </a:rPr>
                        <a:t>Emerging</a:t>
                      </a:r>
                      <a:endParaRPr sz="1200">
                        <a:solidFill>
                          <a:srgbClr val="F8E9DD"/>
                        </a:solidFill>
                        <a:latin typeface="Lexend SemiBold"/>
                        <a:ea typeface="Lexend SemiBold"/>
                        <a:cs typeface="Lexend SemiBold"/>
                        <a:sym typeface="Lexend SemiBold"/>
                      </a:endParaRPr>
                    </a:p>
                    <a:p>
                      <a:pPr marL="0" marR="182880" lvl="0" indent="0" algn="l" rtl="0">
                        <a:lnSpc>
                          <a:spcPct val="115000"/>
                        </a:lnSpc>
                        <a:spcBef>
                          <a:spcPts val="0"/>
                        </a:spcBef>
                        <a:spcAft>
                          <a:spcPts val="0"/>
                        </a:spcAft>
                        <a:buClr>
                          <a:schemeClr val="dk1"/>
                        </a:buClr>
                        <a:buSzPts val="1100"/>
                        <a:buFont typeface="Arial"/>
                        <a:buNone/>
                      </a:pPr>
                      <a:r>
                        <a:rPr lang="en" sz="1200">
                          <a:solidFill>
                            <a:srgbClr val="F8E9DD"/>
                          </a:solidFill>
                          <a:latin typeface="Lexend Light"/>
                          <a:ea typeface="Lexend Light"/>
                          <a:cs typeface="Lexend Light"/>
                          <a:sym typeface="Lexend Light"/>
                        </a:rPr>
                        <a:t>the less travelled path, what has often been forgotten</a:t>
                      </a:r>
                      <a:endParaRPr sz="1200">
                        <a:solidFill>
                          <a:srgbClr val="F8E9DD"/>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SemiBold"/>
                        <a:ea typeface="Lexend SemiBold"/>
                        <a:cs typeface="Lexend SemiBold"/>
                        <a:sym typeface="Lexend SemiBol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D8D17C"/>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82" name="Google Shape;282;p33"/>
          <p:cNvPicPr preferRelativeResize="0"/>
          <p:nvPr/>
        </p:nvPicPr>
        <p:blipFill>
          <a:blip r:embed="rId3">
            <a:alphaModFix/>
          </a:blip>
          <a:stretch>
            <a:fillRect/>
          </a:stretch>
        </p:blipFill>
        <p:spPr>
          <a:xfrm>
            <a:off x="543375" y="791050"/>
            <a:ext cx="860850" cy="1565723"/>
          </a:xfrm>
          <a:prstGeom prst="rect">
            <a:avLst/>
          </a:prstGeom>
          <a:noFill/>
          <a:ln>
            <a:noFill/>
          </a:ln>
        </p:spPr>
      </p:pic>
      <p:sp>
        <p:nvSpPr>
          <p:cNvPr id="283" name="Google Shape;283;p33"/>
          <p:cNvSpPr txBox="1"/>
          <p:nvPr/>
        </p:nvSpPr>
        <p:spPr>
          <a:xfrm>
            <a:off x="3967850" y="1096650"/>
            <a:ext cx="4699800" cy="16500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b="1">
                <a:solidFill>
                  <a:srgbClr val="F8E9DD"/>
                </a:solidFill>
                <a:latin typeface="Lexend"/>
                <a:ea typeface="Lexend"/>
                <a:cs typeface="Lexend"/>
                <a:sym typeface="Lexend"/>
              </a:rPr>
              <a:t>To be in a space for change:</a:t>
            </a:r>
            <a:endParaRPr b="1">
              <a:solidFill>
                <a:srgbClr val="F8E9DD"/>
              </a:solidFill>
              <a:latin typeface="Lexend"/>
              <a:ea typeface="Lexend"/>
              <a:cs typeface="Lexend"/>
              <a:sym typeface="Lexend"/>
            </a:endParaRPr>
          </a:p>
          <a:p>
            <a:pPr marL="0" lvl="0" indent="0" algn="l" rtl="0">
              <a:spcBef>
                <a:spcPts val="1000"/>
              </a:spcBef>
              <a:spcAft>
                <a:spcPts val="0"/>
              </a:spcAft>
              <a:buNone/>
            </a:pPr>
            <a:r>
              <a:rPr lang="en">
                <a:solidFill>
                  <a:srgbClr val="F8E9DD"/>
                </a:solidFill>
                <a:latin typeface="Lexend Light"/>
                <a:ea typeface="Lexend Light"/>
                <a:cs typeface="Lexend Light"/>
                <a:sym typeface="Lexend Light"/>
              </a:rPr>
              <a:t>Try letting go of “right/good” or “wrong/bad.” Reflect on the limits of actions, rather than blaming people. </a:t>
            </a:r>
            <a:endParaRPr>
              <a:solidFill>
                <a:srgbClr val="F8E9DD"/>
              </a:solidFill>
              <a:latin typeface="Lexend Light"/>
              <a:ea typeface="Lexend Light"/>
              <a:cs typeface="Lexend Light"/>
              <a:sym typeface="Lexend Light"/>
            </a:endParaRPr>
          </a:p>
          <a:p>
            <a:pPr marL="0" lvl="0" indent="0" algn="l" rtl="0">
              <a:spcBef>
                <a:spcPts val="1000"/>
              </a:spcBef>
              <a:spcAft>
                <a:spcPts val="0"/>
              </a:spcAft>
              <a:buNone/>
            </a:pPr>
            <a:r>
              <a:rPr lang="en">
                <a:solidFill>
                  <a:srgbClr val="F8E9DD"/>
                </a:solidFill>
                <a:latin typeface="Lexend Light"/>
                <a:ea typeface="Lexend Light"/>
                <a:cs typeface="Lexend Light"/>
                <a:sym typeface="Lexend Light"/>
              </a:rPr>
              <a:t>Try reflecting more on if/how our mindsets are serving a purpose.</a:t>
            </a:r>
            <a:endParaRPr>
              <a:solidFill>
                <a:srgbClr val="F8E9DD"/>
              </a:solidFill>
              <a:latin typeface="Lexend Light"/>
              <a:ea typeface="Lexend Light"/>
              <a:cs typeface="Lexend Light"/>
              <a:sym typeface="Lexend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D584A"/>
        </a:solidFill>
        <a:effectLst/>
      </p:bgPr>
    </p:bg>
    <p:spTree>
      <p:nvGrpSpPr>
        <p:cNvPr id="1" name="Shape 287"/>
        <p:cNvGrpSpPr/>
        <p:nvPr/>
      </p:nvGrpSpPr>
      <p:grpSpPr>
        <a:xfrm>
          <a:off x="0" y="0"/>
          <a:ext cx="0" cy="0"/>
          <a:chOff x="0" y="0"/>
          <a:chExt cx="0" cy="0"/>
        </a:xfrm>
      </p:grpSpPr>
      <p:sp>
        <p:nvSpPr>
          <p:cNvPr id="288" name="Google Shape;288;p34"/>
          <p:cNvSpPr/>
          <p:nvPr/>
        </p:nvSpPr>
        <p:spPr>
          <a:xfrm>
            <a:off x="350" y="0"/>
            <a:ext cx="2924700" cy="5143500"/>
          </a:xfrm>
          <a:prstGeom prst="rect">
            <a:avLst/>
          </a:prstGeom>
          <a:solidFill>
            <a:srgbClr val="763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4"/>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290" name="Google Shape;290;p34"/>
          <p:cNvGraphicFramePr/>
          <p:nvPr/>
        </p:nvGraphicFramePr>
        <p:xfrm>
          <a:off x="3187788" y="476388"/>
          <a:ext cx="3000000" cy="3000000"/>
        </p:xfrm>
        <a:graphic>
          <a:graphicData uri="http://schemas.openxmlformats.org/drawingml/2006/table">
            <a:tbl>
              <a:tblPr>
                <a:noFill/>
                <a:tableStyleId>{38E8B5A9-D568-40A7-BBAD-467E0D2AC645}</a:tableStyleId>
              </a:tblPr>
              <a:tblGrid>
                <a:gridCol w="2659375">
                  <a:extLst>
                    <a:ext uri="{9D8B030D-6E8A-4147-A177-3AD203B41FA5}">
                      <a16:colId xmlns:a16="http://schemas.microsoft.com/office/drawing/2014/main" val="20000"/>
                    </a:ext>
                  </a:extLst>
                </a:gridCol>
                <a:gridCol w="2811550">
                  <a:extLst>
                    <a:ext uri="{9D8B030D-6E8A-4147-A177-3AD203B41FA5}">
                      <a16:colId xmlns:a16="http://schemas.microsoft.com/office/drawing/2014/main" val="20001"/>
                    </a:ext>
                  </a:extLst>
                </a:gridCol>
                <a:gridCol w="628125">
                  <a:extLst>
                    <a:ext uri="{9D8B030D-6E8A-4147-A177-3AD203B41FA5}">
                      <a16:colId xmlns:a16="http://schemas.microsoft.com/office/drawing/2014/main" val="20002"/>
                    </a:ext>
                  </a:extLst>
                </a:gridCol>
              </a:tblGrid>
              <a:tr h="803650">
                <a:tc>
                  <a:txBody>
                    <a:bodyPr/>
                    <a:lstStyle/>
                    <a:p>
                      <a:pPr marL="0" lvl="0" indent="0" algn="l" rtl="0">
                        <a:spcBef>
                          <a:spcPts val="0"/>
                        </a:spcBef>
                        <a:spcAft>
                          <a:spcPts val="0"/>
                        </a:spcAft>
                        <a:buNone/>
                      </a:pPr>
                      <a:r>
                        <a:rPr lang="en" sz="1200" i="1">
                          <a:solidFill>
                            <a:srgbClr val="D8D17C"/>
                          </a:solidFill>
                          <a:latin typeface="Lexend SemiBold"/>
                          <a:ea typeface="Lexend SemiBold"/>
                          <a:cs typeface="Lexend SemiBold"/>
                          <a:sym typeface="Lexend SemiBold"/>
                        </a:rPr>
                        <a:t>Established Mindset</a:t>
                      </a:r>
                      <a:endParaRPr sz="1200" i="1">
                        <a:solidFill>
                          <a:srgbClr val="D8D17C"/>
                        </a:solidFill>
                        <a:latin typeface="Lexend SemiBold"/>
                        <a:ea typeface="Lexend SemiBold"/>
                        <a:cs typeface="Lexend SemiBold"/>
                        <a:sym typeface="Lexend SemiBold"/>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the common way,</a:t>
                      </a:r>
                      <a:endParaRPr sz="1200" i="1">
                        <a:solidFill>
                          <a:srgbClr val="D8D17C"/>
                        </a:solidFill>
                        <a:latin typeface="Lexend Light"/>
                        <a:ea typeface="Lexend Light"/>
                        <a:cs typeface="Lexend Light"/>
                        <a:sym typeface="Lexend Light"/>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what has been often done</a:t>
                      </a:r>
                      <a:endParaRPr sz="1200" i="1">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r>
                        <a:rPr lang="en" sz="1200">
                          <a:solidFill>
                            <a:srgbClr val="D8D17C"/>
                          </a:solidFill>
                          <a:latin typeface="Lexend SemiBold"/>
                          <a:ea typeface="Lexend SemiBold"/>
                          <a:cs typeface="Lexend SemiBold"/>
                          <a:sym typeface="Lexend SemiBold"/>
                        </a:rPr>
                        <a:t>Emerging Mindset</a:t>
                      </a:r>
                      <a:endParaRPr sz="1200">
                        <a:solidFill>
                          <a:srgbClr val="D8D17C"/>
                        </a:solidFill>
                        <a:latin typeface="Lexend SemiBold"/>
                        <a:ea typeface="Lexend SemiBold"/>
                        <a:cs typeface="Lexend SemiBold"/>
                        <a:sym typeface="Lexend SemiBold"/>
                      </a:endParaRPr>
                    </a:p>
                    <a:p>
                      <a:pPr marL="0" marR="182880" lvl="0" indent="0" algn="l" rtl="0">
                        <a:lnSpc>
                          <a:spcPct val="115000"/>
                        </a:lnSpc>
                        <a:spcBef>
                          <a:spcPts val="0"/>
                        </a:spcBef>
                        <a:spcAft>
                          <a:spcPts val="0"/>
                        </a:spcAft>
                        <a:buClr>
                          <a:schemeClr val="dk1"/>
                        </a:buClr>
                        <a:buSzPts val="1100"/>
                        <a:buFont typeface="Arial"/>
                        <a:buNone/>
                      </a:pPr>
                      <a:r>
                        <a:rPr lang="en" sz="1200">
                          <a:solidFill>
                            <a:srgbClr val="D8D17C"/>
                          </a:solidFill>
                          <a:latin typeface="Lexend Light"/>
                          <a:ea typeface="Lexend Light"/>
                          <a:cs typeface="Lexend Light"/>
                          <a:sym typeface="Lexend Light"/>
                        </a:rPr>
                        <a:t>the less travelled path, </a:t>
                      </a:r>
                      <a:br>
                        <a:rPr lang="en" sz="1200">
                          <a:solidFill>
                            <a:srgbClr val="D8D17C"/>
                          </a:solidFill>
                          <a:latin typeface="Lexend Light"/>
                          <a:ea typeface="Lexend Light"/>
                          <a:cs typeface="Lexend Light"/>
                          <a:sym typeface="Lexend Light"/>
                        </a:rPr>
                      </a:br>
                      <a:r>
                        <a:rPr lang="en" sz="1200">
                          <a:solidFill>
                            <a:srgbClr val="D8D17C"/>
                          </a:solidFill>
                          <a:latin typeface="Lexend Light"/>
                          <a:ea typeface="Lexend Light"/>
                          <a:cs typeface="Lexend Light"/>
                          <a:sym typeface="Lexend Light"/>
                        </a:rPr>
                        <a:t>what has often been forgotten</a:t>
                      </a:r>
                      <a:endParaRPr sz="1200">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SemiBold"/>
                        <a:ea typeface="Lexend SemiBold"/>
                        <a:cs typeface="Lexend SemiBold"/>
                        <a:sym typeface="Lexend SemiBol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extLst>
                  <a:ext uri="{0D108BD9-81ED-4DB2-BD59-A6C34878D82A}">
                    <a16:rowId xmlns:a16="http://schemas.microsoft.com/office/drawing/2014/main" val="10000"/>
                  </a:ext>
                </a:extLst>
              </a:tr>
              <a:tr h="3189375">
                <a:tc>
                  <a:txBody>
                    <a:bodyPr/>
                    <a:lstStyle/>
                    <a:p>
                      <a:pPr marL="0" lvl="0" indent="0" algn="l" rtl="0">
                        <a:spcBef>
                          <a:spcPts val="2000"/>
                        </a:spcBef>
                        <a:spcAft>
                          <a:spcPts val="0"/>
                        </a:spcAft>
                        <a:buNone/>
                      </a:pPr>
                      <a:r>
                        <a:rPr lang="en" sz="1200" b="1" i="1">
                          <a:solidFill>
                            <a:srgbClr val="F8E9DD"/>
                          </a:solidFill>
                          <a:latin typeface="Lexend"/>
                          <a:ea typeface="Lexend"/>
                          <a:cs typeface="Lexend"/>
                          <a:sym typeface="Lexend"/>
                        </a:rPr>
                        <a:t>Expert Driven</a:t>
                      </a:r>
                      <a:endParaRPr sz="1200" b="1" i="1">
                        <a:solidFill>
                          <a:srgbClr val="F8E9DD"/>
                        </a:solidFill>
                        <a:latin typeface="Lexend"/>
                        <a:ea typeface="Lexend"/>
                        <a:cs typeface="Lexend"/>
                        <a:sym typeface="Lexend"/>
                      </a:endParaRPr>
                    </a:p>
                    <a:p>
                      <a:pPr marL="0" lvl="0" indent="0" algn="l" rtl="0">
                        <a:spcBef>
                          <a:spcPts val="1000"/>
                        </a:spcBef>
                        <a:spcAft>
                          <a:spcPts val="0"/>
                        </a:spcAft>
                        <a:buClr>
                          <a:schemeClr val="dk1"/>
                        </a:buClr>
                        <a:buSzPts val="1100"/>
                        <a:buFont typeface="Arial"/>
                        <a:buNone/>
                      </a:pPr>
                      <a:r>
                        <a:rPr lang="en" sz="1200">
                          <a:solidFill>
                            <a:srgbClr val="F8E9DD"/>
                          </a:solidFill>
                          <a:latin typeface="Lexend"/>
                          <a:ea typeface="Lexend"/>
                          <a:cs typeface="Lexend"/>
                          <a:sym typeface="Lexend"/>
                        </a:rPr>
                        <a:t>Traditional experts are the best</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poised to make decisions. Experts know more than non-experts.</a:t>
                      </a:r>
                      <a:endParaRPr sz="1200">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marR="0" lvl="0" indent="0" algn="l" rtl="0">
                        <a:lnSpc>
                          <a:spcPct val="100000"/>
                        </a:lnSpc>
                        <a:spcBef>
                          <a:spcPts val="2000"/>
                        </a:spcBef>
                        <a:spcAft>
                          <a:spcPts val="0"/>
                        </a:spcAft>
                        <a:buNone/>
                      </a:pPr>
                      <a:r>
                        <a:rPr lang="en" sz="1200" b="1">
                          <a:solidFill>
                            <a:srgbClr val="F8E9DD"/>
                          </a:solidFill>
                          <a:latin typeface="Lexend"/>
                          <a:ea typeface="Lexend"/>
                          <a:cs typeface="Lexend"/>
                          <a:sym typeface="Lexend"/>
                        </a:rPr>
                        <a:t>Collaborative</a:t>
                      </a:r>
                      <a:endParaRPr sz="1200" b="1">
                        <a:solidFill>
                          <a:srgbClr val="F8E9DD"/>
                        </a:solidFill>
                        <a:latin typeface="Lexend"/>
                        <a:ea typeface="Lexend"/>
                        <a:cs typeface="Lexend"/>
                        <a:sym typeface="Lexend"/>
                      </a:endParaRPr>
                    </a:p>
                    <a:p>
                      <a:pPr marL="0" marR="182880" lvl="0" indent="0" algn="l" rtl="0">
                        <a:lnSpc>
                          <a:spcPct val="115000"/>
                        </a:lnSpc>
                        <a:spcBef>
                          <a:spcPts val="1000"/>
                        </a:spcBef>
                        <a:spcAft>
                          <a:spcPts val="0"/>
                        </a:spcAft>
                        <a:buNone/>
                      </a:pPr>
                      <a:r>
                        <a:rPr lang="en" sz="1200">
                          <a:solidFill>
                            <a:srgbClr val="F8E9DD"/>
                          </a:solidFill>
                          <a:latin typeface="Lexend"/>
                          <a:ea typeface="Lexend"/>
                          <a:cs typeface="Lexend"/>
                          <a:sym typeface="Lexend"/>
                        </a:rPr>
                        <a:t>Decision-making is most effective when it happens between diverse experts and the people who will be impacted by the decision. PWLE have valuable “expertise” that cannot be accessed solely through academic training.</a:t>
                      </a:r>
                      <a:endParaRPr sz="1200" b="1">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a:ea typeface="Lexend"/>
                        <a:cs typeface="Lexend"/>
                        <a:sym typeface="Lexe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91" name="Google Shape;291;p34"/>
          <p:cNvPicPr preferRelativeResize="0"/>
          <p:nvPr/>
        </p:nvPicPr>
        <p:blipFill>
          <a:blip r:embed="rId3">
            <a:alphaModFix/>
          </a:blip>
          <a:stretch>
            <a:fillRect/>
          </a:stretch>
        </p:blipFill>
        <p:spPr>
          <a:xfrm>
            <a:off x="476250" y="2903713"/>
            <a:ext cx="860850" cy="1565723"/>
          </a:xfrm>
          <a:prstGeom prst="rect">
            <a:avLst/>
          </a:prstGeom>
          <a:noFill/>
          <a:ln>
            <a:noFill/>
          </a:ln>
        </p:spPr>
      </p:pic>
      <p:sp>
        <p:nvSpPr>
          <p:cNvPr id="292" name="Google Shape;292;p34"/>
          <p:cNvSpPr txBox="1"/>
          <p:nvPr/>
        </p:nvSpPr>
        <p:spPr>
          <a:xfrm>
            <a:off x="537900" y="951000"/>
            <a:ext cx="2649900" cy="1203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exciting?</a:t>
            </a:r>
            <a:endParaRPr i="1">
              <a:solidFill>
                <a:srgbClr val="FFFFFF"/>
              </a:solidFill>
              <a:latin typeface="IM Fell Double Pica"/>
              <a:ea typeface="IM Fell Double Pica"/>
              <a:cs typeface="IM Fell Double Pica"/>
              <a:sym typeface="IM Fell Double Pica"/>
            </a:endParaRPr>
          </a:p>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like a challenge?</a:t>
            </a:r>
            <a:endParaRPr i="1">
              <a:solidFill>
                <a:srgbClr val="FFFFFF"/>
              </a:solidFill>
              <a:latin typeface="IM Fell Double Pica"/>
              <a:ea typeface="IM Fell Double Pica"/>
              <a:cs typeface="IM Fell Double Pica"/>
              <a:sym typeface="IM Fell Double Pica"/>
            </a:endParaRPr>
          </a:p>
        </p:txBody>
      </p:sp>
      <p:sp>
        <p:nvSpPr>
          <p:cNvPr id="293" name="Google Shape;293;p34"/>
          <p:cNvSpPr txBox="1"/>
          <p:nvPr/>
        </p:nvSpPr>
        <p:spPr>
          <a:xfrm>
            <a:off x="476250" y="476250"/>
            <a:ext cx="2711700" cy="4194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500"/>
              </a:spcBef>
              <a:spcAft>
                <a:spcPts val="0"/>
              </a:spcAft>
              <a:buClr>
                <a:srgbClr val="000000"/>
              </a:buClr>
              <a:buSzPts val="1100"/>
              <a:buFont typeface="Source Sans Pro"/>
              <a:buNone/>
            </a:pPr>
            <a:r>
              <a:rPr lang="en" sz="1200">
                <a:solidFill>
                  <a:srgbClr val="D8D17C"/>
                </a:solidFill>
                <a:latin typeface="Lexend SemiBold"/>
                <a:ea typeface="Lexend SemiBold"/>
                <a:cs typeface="Lexend SemiBold"/>
                <a:sym typeface="Lexend SemiBold"/>
              </a:rPr>
              <a:t>REFLECT:</a:t>
            </a:r>
            <a:endParaRPr>
              <a:solidFill>
                <a:srgbClr val="D8D17C"/>
              </a:solidFill>
              <a:latin typeface="Lexend Light"/>
              <a:ea typeface="Lexend Light"/>
              <a:cs typeface="Lexend Light"/>
              <a:sym typeface="Lexend Light"/>
            </a:endParaRPr>
          </a:p>
        </p:txBody>
      </p:sp>
      <p:sp>
        <p:nvSpPr>
          <p:cNvPr id="294" name="Google Shape;294;p34"/>
          <p:cNvSpPr/>
          <p:nvPr/>
        </p:nvSpPr>
        <p:spPr>
          <a:xfrm>
            <a:off x="5718375" y="421500"/>
            <a:ext cx="3349500" cy="4394100"/>
          </a:xfrm>
          <a:prstGeom prst="rect">
            <a:avLst/>
          </a:prstGeom>
          <a:solidFill>
            <a:srgbClr val="4D5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txBox="1"/>
          <p:nvPr/>
        </p:nvSpPr>
        <p:spPr>
          <a:xfrm>
            <a:off x="310150" y="128975"/>
            <a:ext cx="589500" cy="1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D584A"/>
        </a:solidFill>
        <a:effectLst/>
      </p:bgPr>
    </p:bg>
    <p:spTree>
      <p:nvGrpSpPr>
        <p:cNvPr id="1" name="Shape 299"/>
        <p:cNvGrpSpPr/>
        <p:nvPr/>
      </p:nvGrpSpPr>
      <p:grpSpPr>
        <a:xfrm>
          <a:off x="0" y="0"/>
          <a:ext cx="0" cy="0"/>
          <a:chOff x="0" y="0"/>
          <a:chExt cx="0" cy="0"/>
        </a:xfrm>
      </p:grpSpPr>
      <p:sp>
        <p:nvSpPr>
          <p:cNvPr id="300" name="Google Shape;300;p35"/>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301" name="Google Shape;301;p35"/>
          <p:cNvGraphicFramePr/>
          <p:nvPr/>
        </p:nvGraphicFramePr>
        <p:xfrm>
          <a:off x="3187788" y="476388"/>
          <a:ext cx="3000000" cy="3000000"/>
        </p:xfrm>
        <a:graphic>
          <a:graphicData uri="http://schemas.openxmlformats.org/drawingml/2006/table">
            <a:tbl>
              <a:tblPr>
                <a:noFill/>
                <a:tableStyleId>{38E8B5A9-D568-40A7-BBAD-467E0D2AC645}</a:tableStyleId>
              </a:tblPr>
              <a:tblGrid>
                <a:gridCol w="2659375">
                  <a:extLst>
                    <a:ext uri="{9D8B030D-6E8A-4147-A177-3AD203B41FA5}">
                      <a16:colId xmlns:a16="http://schemas.microsoft.com/office/drawing/2014/main" val="20000"/>
                    </a:ext>
                  </a:extLst>
                </a:gridCol>
                <a:gridCol w="2811550">
                  <a:extLst>
                    <a:ext uri="{9D8B030D-6E8A-4147-A177-3AD203B41FA5}">
                      <a16:colId xmlns:a16="http://schemas.microsoft.com/office/drawing/2014/main" val="20001"/>
                    </a:ext>
                  </a:extLst>
                </a:gridCol>
                <a:gridCol w="628125">
                  <a:extLst>
                    <a:ext uri="{9D8B030D-6E8A-4147-A177-3AD203B41FA5}">
                      <a16:colId xmlns:a16="http://schemas.microsoft.com/office/drawing/2014/main" val="20002"/>
                    </a:ext>
                  </a:extLst>
                </a:gridCol>
              </a:tblGrid>
              <a:tr h="803650">
                <a:tc>
                  <a:txBody>
                    <a:bodyPr/>
                    <a:lstStyle/>
                    <a:p>
                      <a:pPr marL="0" lvl="0" indent="0" algn="l" rtl="0">
                        <a:spcBef>
                          <a:spcPts val="0"/>
                        </a:spcBef>
                        <a:spcAft>
                          <a:spcPts val="0"/>
                        </a:spcAft>
                        <a:buNone/>
                      </a:pPr>
                      <a:r>
                        <a:rPr lang="en" sz="1200" i="1">
                          <a:solidFill>
                            <a:srgbClr val="D8D17C"/>
                          </a:solidFill>
                          <a:latin typeface="Lexend SemiBold"/>
                          <a:ea typeface="Lexend SemiBold"/>
                          <a:cs typeface="Lexend SemiBold"/>
                          <a:sym typeface="Lexend SemiBold"/>
                        </a:rPr>
                        <a:t>Established Mindset</a:t>
                      </a:r>
                      <a:endParaRPr sz="1200" i="1">
                        <a:solidFill>
                          <a:srgbClr val="D8D17C"/>
                        </a:solidFill>
                        <a:latin typeface="Lexend SemiBold"/>
                        <a:ea typeface="Lexend SemiBold"/>
                        <a:cs typeface="Lexend SemiBold"/>
                        <a:sym typeface="Lexend SemiBold"/>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the common way,</a:t>
                      </a:r>
                      <a:endParaRPr sz="1200" i="1">
                        <a:solidFill>
                          <a:srgbClr val="D8D17C"/>
                        </a:solidFill>
                        <a:latin typeface="Lexend Light"/>
                        <a:ea typeface="Lexend Light"/>
                        <a:cs typeface="Lexend Light"/>
                        <a:sym typeface="Lexend Light"/>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what has been often done</a:t>
                      </a:r>
                      <a:endParaRPr sz="1200" i="1">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r>
                        <a:rPr lang="en" sz="1200">
                          <a:solidFill>
                            <a:srgbClr val="D8D17C"/>
                          </a:solidFill>
                          <a:latin typeface="Lexend SemiBold"/>
                          <a:ea typeface="Lexend SemiBold"/>
                          <a:cs typeface="Lexend SemiBold"/>
                          <a:sym typeface="Lexend SemiBold"/>
                        </a:rPr>
                        <a:t>Emerging Mindsets</a:t>
                      </a:r>
                      <a:endParaRPr sz="1200">
                        <a:solidFill>
                          <a:srgbClr val="D8D17C"/>
                        </a:solidFill>
                        <a:latin typeface="Lexend SemiBold"/>
                        <a:ea typeface="Lexend SemiBold"/>
                        <a:cs typeface="Lexend SemiBold"/>
                        <a:sym typeface="Lexend SemiBold"/>
                      </a:endParaRPr>
                    </a:p>
                    <a:p>
                      <a:pPr marL="0" marR="182880" lvl="0" indent="0" algn="l" rtl="0">
                        <a:lnSpc>
                          <a:spcPct val="115000"/>
                        </a:lnSpc>
                        <a:spcBef>
                          <a:spcPts val="0"/>
                        </a:spcBef>
                        <a:spcAft>
                          <a:spcPts val="0"/>
                        </a:spcAft>
                        <a:buClr>
                          <a:schemeClr val="dk1"/>
                        </a:buClr>
                        <a:buSzPts val="1100"/>
                        <a:buFont typeface="Arial"/>
                        <a:buNone/>
                      </a:pPr>
                      <a:r>
                        <a:rPr lang="en" sz="1200">
                          <a:solidFill>
                            <a:srgbClr val="D8D17C"/>
                          </a:solidFill>
                          <a:latin typeface="Lexend Light"/>
                          <a:ea typeface="Lexend Light"/>
                          <a:cs typeface="Lexend Light"/>
                          <a:sym typeface="Lexend Light"/>
                        </a:rPr>
                        <a:t>the less travelled path, </a:t>
                      </a:r>
                      <a:br>
                        <a:rPr lang="en" sz="1200">
                          <a:solidFill>
                            <a:srgbClr val="D8D17C"/>
                          </a:solidFill>
                          <a:latin typeface="Lexend Light"/>
                          <a:ea typeface="Lexend Light"/>
                          <a:cs typeface="Lexend Light"/>
                          <a:sym typeface="Lexend Light"/>
                        </a:rPr>
                      </a:br>
                      <a:r>
                        <a:rPr lang="en" sz="1200">
                          <a:solidFill>
                            <a:srgbClr val="D8D17C"/>
                          </a:solidFill>
                          <a:latin typeface="Lexend Light"/>
                          <a:ea typeface="Lexend Light"/>
                          <a:cs typeface="Lexend Light"/>
                          <a:sym typeface="Lexend Light"/>
                        </a:rPr>
                        <a:t>what has often been forgotten</a:t>
                      </a:r>
                      <a:endParaRPr sz="1200">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SemiBold"/>
                        <a:ea typeface="Lexend SemiBold"/>
                        <a:cs typeface="Lexend SemiBold"/>
                        <a:sym typeface="Lexend SemiBol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extLst>
                  <a:ext uri="{0D108BD9-81ED-4DB2-BD59-A6C34878D82A}">
                    <a16:rowId xmlns:a16="http://schemas.microsoft.com/office/drawing/2014/main" val="10000"/>
                  </a:ext>
                </a:extLst>
              </a:tr>
              <a:tr h="3189375">
                <a:tc>
                  <a:txBody>
                    <a:bodyPr/>
                    <a:lstStyle/>
                    <a:p>
                      <a:pPr marL="0" lvl="0" indent="0" algn="l" rtl="0">
                        <a:spcBef>
                          <a:spcPts val="2000"/>
                        </a:spcBef>
                        <a:spcAft>
                          <a:spcPts val="0"/>
                        </a:spcAft>
                        <a:buNone/>
                      </a:pPr>
                      <a:r>
                        <a:rPr lang="en" sz="1200" b="1" i="1">
                          <a:solidFill>
                            <a:srgbClr val="F8E9DD"/>
                          </a:solidFill>
                          <a:latin typeface="Lexend"/>
                          <a:ea typeface="Lexend"/>
                          <a:cs typeface="Lexend"/>
                          <a:sym typeface="Lexend"/>
                        </a:rPr>
                        <a:t>Goal Oriented</a:t>
                      </a:r>
                      <a:endParaRPr sz="1200" b="1" i="1">
                        <a:solidFill>
                          <a:srgbClr val="F8E9DD"/>
                        </a:solidFill>
                        <a:latin typeface="Lexend"/>
                        <a:ea typeface="Lexend"/>
                        <a:cs typeface="Lexend"/>
                        <a:sym typeface="Lexend"/>
                      </a:endParaRPr>
                    </a:p>
                    <a:p>
                      <a:pPr marL="0" lvl="0" indent="0" algn="l" rtl="0">
                        <a:spcBef>
                          <a:spcPts val="1000"/>
                        </a:spcBef>
                        <a:spcAft>
                          <a:spcPts val="0"/>
                        </a:spcAft>
                        <a:buNone/>
                      </a:pPr>
                      <a:r>
                        <a:rPr lang="en" sz="1200">
                          <a:solidFill>
                            <a:srgbClr val="F8E9DD"/>
                          </a:solidFill>
                          <a:latin typeface="Lexend"/>
                          <a:ea typeface="Lexend"/>
                          <a:cs typeface="Lexend"/>
                          <a:sym typeface="Lexend"/>
                        </a:rPr>
                        <a:t>Success is based on our ability</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to accomplish project goals and</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emerge with rigorous data.</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Move at the speed of the</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predefined timeline.</a:t>
                      </a:r>
                      <a:endParaRPr sz="1200">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marR="0" lvl="0" indent="0" algn="l" rtl="0">
                        <a:lnSpc>
                          <a:spcPct val="100000"/>
                        </a:lnSpc>
                        <a:spcBef>
                          <a:spcPts val="2000"/>
                        </a:spcBef>
                        <a:spcAft>
                          <a:spcPts val="0"/>
                        </a:spcAft>
                        <a:buNone/>
                      </a:pPr>
                      <a:r>
                        <a:rPr lang="en" sz="1200" b="1">
                          <a:solidFill>
                            <a:srgbClr val="F8E9DD"/>
                          </a:solidFill>
                          <a:latin typeface="Lexend"/>
                          <a:ea typeface="Lexend"/>
                          <a:cs typeface="Lexend"/>
                          <a:sym typeface="Lexend"/>
                        </a:rPr>
                        <a:t>Process Oriented</a:t>
                      </a:r>
                      <a:endParaRPr sz="1200" b="1">
                        <a:solidFill>
                          <a:srgbClr val="F8E9DD"/>
                        </a:solidFill>
                        <a:latin typeface="Lexend"/>
                        <a:ea typeface="Lexend"/>
                        <a:cs typeface="Lexend"/>
                        <a:sym typeface="Lexend"/>
                      </a:endParaRPr>
                    </a:p>
                    <a:p>
                      <a:pPr marL="0" marR="182880" lvl="0" indent="0" algn="l" rtl="0">
                        <a:lnSpc>
                          <a:spcPct val="115000"/>
                        </a:lnSpc>
                        <a:spcBef>
                          <a:spcPts val="1000"/>
                        </a:spcBef>
                        <a:spcAft>
                          <a:spcPts val="0"/>
                        </a:spcAft>
                        <a:buNone/>
                      </a:pPr>
                      <a:r>
                        <a:rPr lang="en" sz="1200">
                          <a:solidFill>
                            <a:srgbClr val="F8E9DD"/>
                          </a:solidFill>
                          <a:latin typeface="Lexend"/>
                          <a:ea typeface="Lexend"/>
                          <a:cs typeface="Lexend"/>
                          <a:sym typeface="Lexend"/>
                        </a:rPr>
                        <a:t>Success is based on the quality of the experience of going through a project. Move at the speed of trust. </a:t>
                      </a:r>
                      <a:r>
                        <a:rPr lang="en" sz="1200" b="1" baseline="30000">
                          <a:solidFill>
                            <a:srgbClr val="D8D17C"/>
                          </a:solidFill>
                          <a:latin typeface="Lexend"/>
                          <a:ea typeface="Lexend"/>
                          <a:cs typeface="Lexend"/>
                          <a:sym typeface="Lexend"/>
                        </a:rPr>
                        <a:t>01</a:t>
                      </a:r>
                      <a:endParaRPr sz="1200" b="1" baseline="30000">
                        <a:solidFill>
                          <a:srgbClr val="D8D17C"/>
                        </a:solidFill>
                        <a:latin typeface="Lexend"/>
                        <a:ea typeface="Lexend"/>
                        <a:cs typeface="Lexend"/>
                        <a:sym typeface="Lexend"/>
                      </a:endParaRPr>
                    </a:p>
                    <a:p>
                      <a:pPr marL="0" marR="182880" lvl="0" indent="0" algn="l" rtl="0">
                        <a:lnSpc>
                          <a:spcPct val="115000"/>
                        </a:lnSpc>
                        <a:spcBef>
                          <a:spcPts val="0"/>
                        </a:spcBef>
                        <a:spcAft>
                          <a:spcPts val="0"/>
                        </a:spcAft>
                        <a:buNone/>
                      </a:pPr>
                      <a:endParaRPr sz="1200">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endParaRPr sz="1200">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a:ea typeface="Lexend"/>
                        <a:cs typeface="Lexend"/>
                        <a:sym typeface="Lexe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2" name="Google Shape;302;p35"/>
          <p:cNvSpPr/>
          <p:nvPr/>
        </p:nvSpPr>
        <p:spPr>
          <a:xfrm>
            <a:off x="350" y="0"/>
            <a:ext cx="2924700" cy="5143500"/>
          </a:xfrm>
          <a:prstGeom prst="rect">
            <a:avLst/>
          </a:prstGeom>
          <a:solidFill>
            <a:srgbClr val="763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35"/>
          <p:cNvPicPr preferRelativeResize="0"/>
          <p:nvPr/>
        </p:nvPicPr>
        <p:blipFill>
          <a:blip r:embed="rId3">
            <a:alphaModFix/>
          </a:blip>
          <a:stretch>
            <a:fillRect/>
          </a:stretch>
        </p:blipFill>
        <p:spPr>
          <a:xfrm>
            <a:off x="476250" y="2903713"/>
            <a:ext cx="860850" cy="1565723"/>
          </a:xfrm>
          <a:prstGeom prst="rect">
            <a:avLst/>
          </a:prstGeom>
          <a:noFill/>
          <a:ln>
            <a:noFill/>
          </a:ln>
        </p:spPr>
      </p:pic>
      <p:sp>
        <p:nvSpPr>
          <p:cNvPr id="304" name="Google Shape;304;p35"/>
          <p:cNvSpPr txBox="1"/>
          <p:nvPr/>
        </p:nvSpPr>
        <p:spPr>
          <a:xfrm>
            <a:off x="537900" y="951000"/>
            <a:ext cx="2649900" cy="1203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exciting?</a:t>
            </a:r>
            <a:endParaRPr i="1">
              <a:solidFill>
                <a:srgbClr val="FFFFFF"/>
              </a:solidFill>
              <a:latin typeface="IM Fell Double Pica"/>
              <a:ea typeface="IM Fell Double Pica"/>
              <a:cs typeface="IM Fell Double Pica"/>
              <a:sym typeface="IM Fell Double Pica"/>
            </a:endParaRPr>
          </a:p>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like a challenge?</a:t>
            </a:r>
            <a:endParaRPr i="1">
              <a:solidFill>
                <a:srgbClr val="FFFFFF"/>
              </a:solidFill>
              <a:latin typeface="IM Fell Double Pica"/>
              <a:ea typeface="IM Fell Double Pica"/>
              <a:cs typeface="IM Fell Double Pica"/>
              <a:sym typeface="IM Fell Double Pica"/>
            </a:endParaRPr>
          </a:p>
        </p:txBody>
      </p:sp>
      <p:sp>
        <p:nvSpPr>
          <p:cNvPr id="305" name="Google Shape;305;p35"/>
          <p:cNvSpPr txBox="1"/>
          <p:nvPr/>
        </p:nvSpPr>
        <p:spPr>
          <a:xfrm>
            <a:off x="476250" y="476250"/>
            <a:ext cx="2711700" cy="4194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500"/>
              </a:spcBef>
              <a:spcAft>
                <a:spcPts val="0"/>
              </a:spcAft>
              <a:buClr>
                <a:srgbClr val="000000"/>
              </a:buClr>
              <a:buSzPts val="1100"/>
              <a:buFont typeface="Source Sans Pro"/>
              <a:buNone/>
            </a:pPr>
            <a:r>
              <a:rPr lang="en" sz="1200">
                <a:solidFill>
                  <a:srgbClr val="D8D17C"/>
                </a:solidFill>
                <a:latin typeface="Lexend SemiBold"/>
                <a:ea typeface="Lexend SemiBold"/>
                <a:cs typeface="Lexend SemiBold"/>
                <a:sym typeface="Lexend SemiBold"/>
              </a:rPr>
              <a:t>REFLECT:</a:t>
            </a:r>
            <a:endParaRPr>
              <a:solidFill>
                <a:srgbClr val="D8D17C"/>
              </a:solidFill>
              <a:latin typeface="Lexend Light"/>
              <a:ea typeface="Lexend Light"/>
              <a:cs typeface="Lexend Light"/>
              <a:sym typeface="Lexend Light"/>
            </a:endParaRPr>
          </a:p>
        </p:txBody>
      </p:sp>
      <p:sp>
        <p:nvSpPr>
          <p:cNvPr id="306" name="Google Shape;306;p35"/>
          <p:cNvSpPr/>
          <p:nvPr/>
        </p:nvSpPr>
        <p:spPr>
          <a:xfrm>
            <a:off x="5718375" y="275850"/>
            <a:ext cx="3349500" cy="4394100"/>
          </a:xfrm>
          <a:prstGeom prst="rect">
            <a:avLst/>
          </a:prstGeom>
          <a:solidFill>
            <a:srgbClr val="4D5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txBox="1"/>
          <p:nvPr/>
        </p:nvSpPr>
        <p:spPr>
          <a:xfrm>
            <a:off x="3161200" y="4469425"/>
            <a:ext cx="5429100" cy="49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100">
                <a:solidFill>
                  <a:srgbClr val="D8D17C"/>
                </a:solidFill>
                <a:latin typeface="Lexend Light"/>
                <a:ea typeface="Lexend Light"/>
                <a:cs typeface="Lexend Light"/>
                <a:sym typeface="Lexend Light"/>
              </a:rPr>
              <a:t>01</a:t>
            </a:r>
            <a:r>
              <a:rPr lang="en" sz="1100">
                <a:solidFill>
                  <a:srgbClr val="F8E9DD"/>
                </a:solidFill>
                <a:latin typeface="Lexend Light"/>
                <a:ea typeface="Lexend Light"/>
                <a:cs typeface="Lexend Light"/>
                <a:sym typeface="Lexend Light"/>
              </a:rPr>
              <a:t> Brown, Adrienne (2021) </a:t>
            </a:r>
            <a:endParaRPr sz="1100">
              <a:solidFill>
                <a:srgbClr val="F8E9DD"/>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D584A"/>
        </a:solidFill>
        <a:effectLst/>
      </p:bgPr>
    </p:bg>
    <p:spTree>
      <p:nvGrpSpPr>
        <p:cNvPr id="1" name="Shape 311"/>
        <p:cNvGrpSpPr/>
        <p:nvPr/>
      </p:nvGrpSpPr>
      <p:grpSpPr>
        <a:xfrm>
          <a:off x="0" y="0"/>
          <a:ext cx="0" cy="0"/>
          <a:chOff x="0" y="0"/>
          <a:chExt cx="0" cy="0"/>
        </a:xfrm>
      </p:grpSpPr>
      <p:sp>
        <p:nvSpPr>
          <p:cNvPr id="312" name="Google Shape;312;p36"/>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graphicFrame>
        <p:nvGraphicFramePr>
          <p:cNvPr id="313" name="Google Shape;313;p36"/>
          <p:cNvGraphicFramePr/>
          <p:nvPr/>
        </p:nvGraphicFramePr>
        <p:xfrm>
          <a:off x="3187788" y="476388"/>
          <a:ext cx="6099050" cy="3993025"/>
        </p:xfrm>
        <a:graphic>
          <a:graphicData uri="http://schemas.openxmlformats.org/drawingml/2006/table">
            <a:tbl>
              <a:tblPr>
                <a:noFill/>
                <a:tableStyleId>{38E8B5A9-D568-40A7-BBAD-467E0D2AC645}</a:tableStyleId>
              </a:tblPr>
              <a:tblGrid>
                <a:gridCol w="2659375">
                  <a:extLst>
                    <a:ext uri="{9D8B030D-6E8A-4147-A177-3AD203B41FA5}">
                      <a16:colId xmlns:a16="http://schemas.microsoft.com/office/drawing/2014/main" val="20000"/>
                    </a:ext>
                  </a:extLst>
                </a:gridCol>
                <a:gridCol w="2811550">
                  <a:extLst>
                    <a:ext uri="{9D8B030D-6E8A-4147-A177-3AD203B41FA5}">
                      <a16:colId xmlns:a16="http://schemas.microsoft.com/office/drawing/2014/main" val="20001"/>
                    </a:ext>
                  </a:extLst>
                </a:gridCol>
                <a:gridCol w="628125">
                  <a:extLst>
                    <a:ext uri="{9D8B030D-6E8A-4147-A177-3AD203B41FA5}">
                      <a16:colId xmlns:a16="http://schemas.microsoft.com/office/drawing/2014/main" val="20002"/>
                    </a:ext>
                  </a:extLst>
                </a:gridCol>
              </a:tblGrid>
              <a:tr h="803650">
                <a:tc>
                  <a:txBody>
                    <a:bodyPr/>
                    <a:lstStyle/>
                    <a:p>
                      <a:pPr marL="0" lvl="0" indent="0" algn="l" rtl="0">
                        <a:spcBef>
                          <a:spcPts val="0"/>
                        </a:spcBef>
                        <a:spcAft>
                          <a:spcPts val="0"/>
                        </a:spcAft>
                        <a:buNone/>
                      </a:pPr>
                      <a:r>
                        <a:rPr lang="en" sz="1200" i="1">
                          <a:solidFill>
                            <a:srgbClr val="D8D17C"/>
                          </a:solidFill>
                          <a:latin typeface="Lexend SemiBold"/>
                          <a:ea typeface="Lexend SemiBold"/>
                          <a:cs typeface="Lexend SemiBold"/>
                          <a:sym typeface="Lexend SemiBold"/>
                        </a:rPr>
                        <a:t>Established Mindset</a:t>
                      </a:r>
                      <a:endParaRPr sz="1200" i="1">
                        <a:solidFill>
                          <a:srgbClr val="D8D17C"/>
                        </a:solidFill>
                        <a:latin typeface="Lexend SemiBold"/>
                        <a:ea typeface="Lexend SemiBold"/>
                        <a:cs typeface="Lexend SemiBold"/>
                        <a:sym typeface="Lexend SemiBold"/>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the common way,</a:t>
                      </a:r>
                      <a:endParaRPr sz="1200" i="1">
                        <a:solidFill>
                          <a:srgbClr val="D8D17C"/>
                        </a:solidFill>
                        <a:latin typeface="Lexend Light"/>
                        <a:ea typeface="Lexend Light"/>
                        <a:cs typeface="Lexend Light"/>
                        <a:sym typeface="Lexend Light"/>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what has been often done</a:t>
                      </a:r>
                      <a:endParaRPr sz="1200" i="1">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r>
                        <a:rPr lang="en" sz="1200">
                          <a:solidFill>
                            <a:srgbClr val="D8D17C"/>
                          </a:solidFill>
                          <a:latin typeface="Lexend SemiBold"/>
                          <a:ea typeface="Lexend SemiBold"/>
                          <a:cs typeface="Lexend SemiBold"/>
                          <a:sym typeface="Lexend SemiBold"/>
                        </a:rPr>
                        <a:t>Emerging Mindsets</a:t>
                      </a:r>
                      <a:endParaRPr sz="1200">
                        <a:solidFill>
                          <a:srgbClr val="D8D17C"/>
                        </a:solidFill>
                        <a:latin typeface="Lexend SemiBold"/>
                        <a:ea typeface="Lexend SemiBold"/>
                        <a:cs typeface="Lexend SemiBold"/>
                        <a:sym typeface="Lexend SemiBold"/>
                      </a:endParaRPr>
                    </a:p>
                    <a:p>
                      <a:pPr marL="0" marR="182880" lvl="0" indent="0" algn="l" rtl="0">
                        <a:lnSpc>
                          <a:spcPct val="115000"/>
                        </a:lnSpc>
                        <a:spcBef>
                          <a:spcPts val="0"/>
                        </a:spcBef>
                        <a:spcAft>
                          <a:spcPts val="0"/>
                        </a:spcAft>
                        <a:buClr>
                          <a:schemeClr val="dk1"/>
                        </a:buClr>
                        <a:buSzPts val="1100"/>
                        <a:buFont typeface="Arial"/>
                        <a:buNone/>
                      </a:pPr>
                      <a:r>
                        <a:rPr lang="en" sz="1200">
                          <a:solidFill>
                            <a:srgbClr val="D8D17C"/>
                          </a:solidFill>
                          <a:latin typeface="Lexend Light"/>
                          <a:ea typeface="Lexend Light"/>
                          <a:cs typeface="Lexend Light"/>
                          <a:sym typeface="Lexend Light"/>
                        </a:rPr>
                        <a:t>the less travelled path, </a:t>
                      </a:r>
                      <a:br>
                        <a:rPr lang="en" sz="1200">
                          <a:solidFill>
                            <a:srgbClr val="D8D17C"/>
                          </a:solidFill>
                          <a:latin typeface="Lexend Light"/>
                          <a:ea typeface="Lexend Light"/>
                          <a:cs typeface="Lexend Light"/>
                          <a:sym typeface="Lexend Light"/>
                        </a:rPr>
                      </a:br>
                      <a:r>
                        <a:rPr lang="en" sz="1200">
                          <a:solidFill>
                            <a:srgbClr val="D8D17C"/>
                          </a:solidFill>
                          <a:latin typeface="Lexend Light"/>
                          <a:ea typeface="Lexend Light"/>
                          <a:cs typeface="Lexend Light"/>
                          <a:sym typeface="Lexend Light"/>
                        </a:rPr>
                        <a:t>what has often been forgotten</a:t>
                      </a:r>
                      <a:endParaRPr sz="1200">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SemiBold"/>
                        <a:ea typeface="Lexend SemiBold"/>
                        <a:cs typeface="Lexend SemiBold"/>
                        <a:sym typeface="Lexend SemiBol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extLst>
                  <a:ext uri="{0D108BD9-81ED-4DB2-BD59-A6C34878D82A}">
                    <a16:rowId xmlns:a16="http://schemas.microsoft.com/office/drawing/2014/main" val="10000"/>
                  </a:ext>
                </a:extLst>
              </a:tr>
              <a:tr h="3189375">
                <a:tc>
                  <a:txBody>
                    <a:bodyPr/>
                    <a:lstStyle/>
                    <a:p>
                      <a:pPr marL="0" lvl="0" indent="0" algn="l" rtl="0">
                        <a:spcBef>
                          <a:spcPts val="0"/>
                        </a:spcBef>
                        <a:spcAft>
                          <a:spcPts val="0"/>
                        </a:spcAft>
                        <a:buNone/>
                      </a:pPr>
                      <a:r>
                        <a:rPr lang="en" sz="1200" b="1">
                          <a:solidFill>
                            <a:srgbClr val="F8E9DD"/>
                          </a:solidFill>
                          <a:latin typeface="Lexend"/>
                          <a:ea typeface="Lexend"/>
                          <a:cs typeface="Lexend"/>
                          <a:sym typeface="Lexend"/>
                        </a:rPr>
                        <a:t>Keeping things under control</a:t>
                      </a:r>
                      <a:endParaRPr sz="1200" b="1">
                        <a:solidFill>
                          <a:srgbClr val="F8E9DD"/>
                        </a:solidFill>
                        <a:latin typeface="Lexend"/>
                        <a:ea typeface="Lexend"/>
                        <a:cs typeface="Lexend"/>
                        <a:sym typeface="Lexend"/>
                      </a:endParaRPr>
                    </a:p>
                    <a:p>
                      <a:pPr marL="0" lvl="0" indent="0" algn="l" rtl="0">
                        <a:spcBef>
                          <a:spcPts val="1000"/>
                        </a:spcBef>
                        <a:spcAft>
                          <a:spcPts val="0"/>
                        </a:spcAft>
                        <a:buNone/>
                      </a:pPr>
                      <a:r>
                        <a:rPr lang="en" sz="1200">
                          <a:solidFill>
                            <a:srgbClr val="F8E9DD"/>
                          </a:solidFill>
                          <a:latin typeface="Lexend"/>
                          <a:ea typeface="Lexend"/>
                          <a:cs typeface="Lexend"/>
                          <a:sym typeface="Lexend"/>
                        </a:rPr>
                        <a:t>Knowing the right path from the jump, and avoiding failure when possible, makes for a successful project. Making mistakes is a setback and risks undermining our credibility.</a:t>
                      </a:r>
                      <a:endParaRPr sz="1200">
                        <a:solidFill>
                          <a:srgbClr val="F8E9DD"/>
                        </a:solidFill>
                        <a:latin typeface="Lexend"/>
                        <a:ea typeface="Lexend"/>
                        <a:cs typeface="Lexend"/>
                        <a:sym typeface="Lexend"/>
                      </a:endParaRPr>
                    </a:p>
                    <a:p>
                      <a:pPr marL="0" lvl="0" indent="0" algn="l" rtl="0">
                        <a:spcBef>
                          <a:spcPts val="0"/>
                        </a:spcBef>
                        <a:spcAft>
                          <a:spcPts val="0"/>
                        </a:spcAft>
                        <a:buNone/>
                      </a:pPr>
                      <a:endParaRPr sz="1200" b="1" i="1">
                        <a:solidFill>
                          <a:srgbClr val="F8E9DD"/>
                        </a:solidFill>
                        <a:latin typeface="Lexend"/>
                        <a:ea typeface="Lexend"/>
                        <a:cs typeface="Lexend"/>
                        <a:sym typeface="Lexend"/>
                      </a:endParaRPr>
                    </a:p>
                    <a:p>
                      <a:pPr marL="0" lvl="0" indent="0" algn="l" rtl="0">
                        <a:spcBef>
                          <a:spcPts val="0"/>
                        </a:spcBef>
                        <a:spcAft>
                          <a:spcPts val="0"/>
                        </a:spcAft>
                        <a:buNone/>
                      </a:pPr>
                      <a:endParaRPr sz="1200" b="1" i="1">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lvl="0" indent="0" algn="l" rtl="0">
                        <a:spcBef>
                          <a:spcPts val="2000"/>
                        </a:spcBef>
                        <a:spcAft>
                          <a:spcPts val="0"/>
                        </a:spcAft>
                        <a:buNone/>
                      </a:pPr>
                      <a:r>
                        <a:rPr lang="en" sz="1200" b="1">
                          <a:solidFill>
                            <a:srgbClr val="F8E9DD"/>
                          </a:solidFill>
                          <a:latin typeface="Lexend"/>
                          <a:ea typeface="Lexend"/>
                          <a:cs typeface="Lexend"/>
                          <a:sym typeface="Lexend"/>
                        </a:rPr>
                        <a:t>Embracing learning </a:t>
                      </a:r>
                      <a:br>
                        <a:rPr lang="en" sz="1200" b="1">
                          <a:solidFill>
                            <a:srgbClr val="F8E9DD"/>
                          </a:solidFill>
                          <a:latin typeface="Lexend"/>
                          <a:ea typeface="Lexend"/>
                          <a:cs typeface="Lexend"/>
                          <a:sym typeface="Lexend"/>
                        </a:rPr>
                      </a:br>
                      <a:r>
                        <a:rPr lang="en" sz="1200" b="1">
                          <a:solidFill>
                            <a:srgbClr val="F8E9DD"/>
                          </a:solidFill>
                          <a:latin typeface="Lexend"/>
                          <a:ea typeface="Lexend"/>
                          <a:cs typeface="Lexend"/>
                          <a:sym typeface="Lexend"/>
                        </a:rPr>
                        <a:t>and openness</a:t>
                      </a:r>
                      <a:endParaRPr sz="1200" b="1">
                        <a:solidFill>
                          <a:srgbClr val="F8E9DD"/>
                        </a:solidFill>
                        <a:latin typeface="Lexend"/>
                        <a:ea typeface="Lexend"/>
                        <a:cs typeface="Lexend"/>
                        <a:sym typeface="Lexend"/>
                      </a:endParaRPr>
                    </a:p>
                    <a:p>
                      <a:pPr marL="0" marR="182880" lvl="0" indent="0" algn="l" rtl="0">
                        <a:lnSpc>
                          <a:spcPct val="115000"/>
                        </a:lnSpc>
                        <a:spcBef>
                          <a:spcPts val="1000"/>
                        </a:spcBef>
                        <a:spcAft>
                          <a:spcPts val="0"/>
                        </a:spcAft>
                        <a:buNone/>
                      </a:pPr>
                      <a:r>
                        <a:rPr lang="en" sz="1200">
                          <a:solidFill>
                            <a:srgbClr val="F8E9DD"/>
                          </a:solidFill>
                          <a:latin typeface="Lexend"/>
                          <a:ea typeface="Lexend"/>
                          <a:cs typeface="Lexend"/>
                          <a:sym typeface="Lexend"/>
                        </a:rPr>
                        <a:t>Being open to what emerges</a:t>
                      </a:r>
                      <a:endParaRPr sz="1200">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r>
                        <a:rPr lang="en" sz="1200">
                          <a:solidFill>
                            <a:srgbClr val="F8E9DD"/>
                          </a:solidFill>
                          <a:latin typeface="Lexend"/>
                          <a:ea typeface="Lexend"/>
                          <a:cs typeface="Lexend"/>
                          <a:sym typeface="Lexend"/>
                        </a:rPr>
                        <a:t>and being able to hold multiple</a:t>
                      </a:r>
                      <a:endParaRPr sz="1200">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r>
                        <a:rPr lang="en" sz="1200">
                          <a:solidFill>
                            <a:srgbClr val="F8E9DD"/>
                          </a:solidFill>
                          <a:latin typeface="Lexend"/>
                          <a:ea typeface="Lexend"/>
                          <a:cs typeface="Lexend"/>
                          <a:sym typeface="Lexend"/>
                        </a:rPr>
                        <a:t>viewpoints makes for a successful project. “Failure” is learning; it allows people to be perceived as complex humans and invites others to provide feedback and learn</a:t>
                      </a:r>
                      <a:endParaRPr sz="1200">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r>
                        <a:rPr lang="en" sz="1200">
                          <a:solidFill>
                            <a:srgbClr val="F8E9DD"/>
                          </a:solidFill>
                          <a:latin typeface="Lexend"/>
                          <a:ea typeface="Lexend"/>
                          <a:cs typeface="Lexend"/>
                          <a:sym typeface="Lexend"/>
                        </a:rPr>
                        <a:t>alongside them.</a:t>
                      </a:r>
                      <a:endParaRPr sz="1200" b="1">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a:ea typeface="Lexend"/>
                        <a:cs typeface="Lexend"/>
                        <a:sym typeface="Lexe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4" name="Google Shape;314;p36"/>
          <p:cNvSpPr/>
          <p:nvPr/>
        </p:nvSpPr>
        <p:spPr>
          <a:xfrm>
            <a:off x="350" y="0"/>
            <a:ext cx="2924700" cy="5143500"/>
          </a:xfrm>
          <a:prstGeom prst="rect">
            <a:avLst/>
          </a:prstGeom>
          <a:solidFill>
            <a:srgbClr val="763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36"/>
          <p:cNvPicPr preferRelativeResize="0"/>
          <p:nvPr/>
        </p:nvPicPr>
        <p:blipFill>
          <a:blip r:embed="rId3">
            <a:alphaModFix/>
          </a:blip>
          <a:stretch>
            <a:fillRect/>
          </a:stretch>
        </p:blipFill>
        <p:spPr>
          <a:xfrm>
            <a:off x="476250" y="2903713"/>
            <a:ext cx="860850" cy="1565723"/>
          </a:xfrm>
          <a:prstGeom prst="rect">
            <a:avLst/>
          </a:prstGeom>
          <a:noFill/>
          <a:ln>
            <a:noFill/>
          </a:ln>
        </p:spPr>
      </p:pic>
      <p:sp>
        <p:nvSpPr>
          <p:cNvPr id="316" name="Google Shape;316;p36"/>
          <p:cNvSpPr txBox="1"/>
          <p:nvPr/>
        </p:nvSpPr>
        <p:spPr>
          <a:xfrm>
            <a:off x="537900" y="951000"/>
            <a:ext cx="2649900" cy="1203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exciting?</a:t>
            </a:r>
            <a:endParaRPr i="1">
              <a:solidFill>
                <a:srgbClr val="FFFFFF"/>
              </a:solidFill>
              <a:latin typeface="IM Fell Double Pica"/>
              <a:ea typeface="IM Fell Double Pica"/>
              <a:cs typeface="IM Fell Double Pica"/>
              <a:sym typeface="IM Fell Double Pica"/>
            </a:endParaRPr>
          </a:p>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like a challenge?</a:t>
            </a:r>
            <a:endParaRPr i="1">
              <a:solidFill>
                <a:srgbClr val="FFFFFF"/>
              </a:solidFill>
              <a:latin typeface="IM Fell Double Pica"/>
              <a:ea typeface="IM Fell Double Pica"/>
              <a:cs typeface="IM Fell Double Pica"/>
              <a:sym typeface="IM Fell Double Pica"/>
            </a:endParaRPr>
          </a:p>
        </p:txBody>
      </p:sp>
      <p:sp>
        <p:nvSpPr>
          <p:cNvPr id="317" name="Google Shape;317;p36"/>
          <p:cNvSpPr txBox="1"/>
          <p:nvPr/>
        </p:nvSpPr>
        <p:spPr>
          <a:xfrm>
            <a:off x="476250" y="476250"/>
            <a:ext cx="2711700" cy="4194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500"/>
              </a:spcBef>
              <a:spcAft>
                <a:spcPts val="0"/>
              </a:spcAft>
              <a:buClr>
                <a:srgbClr val="000000"/>
              </a:buClr>
              <a:buSzPts val="1100"/>
              <a:buFont typeface="Source Sans Pro"/>
              <a:buNone/>
            </a:pPr>
            <a:r>
              <a:rPr lang="en" sz="1200">
                <a:solidFill>
                  <a:srgbClr val="D8D17C"/>
                </a:solidFill>
                <a:latin typeface="Lexend SemiBold"/>
                <a:ea typeface="Lexend SemiBold"/>
                <a:cs typeface="Lexend SemiBold"/>
                <a:sym typeface="Lexend SemiBold"/>
              </a:rPr>
              <a:t>REFLECT:</a:t>
            </a:r>
            <a:endParaRPr>
              <a:solidFill>
                <a:srgbClr val="D8D17C"/>
              </a:solidFill>
              <a:latin typeface="Lexend Light"/>
              <a:ea typeface="Lexend Light"/>
              <a:cs typeface="Lexend Light"/>
              <a:sym typeface="Lexend Light"/>
            </a:endParaRPr>
          </a:p>
        </p:txBody>
      </p:sp>
      <p:sp>
        <p:nvSpPr>
          <p:cNvPr id="318" name="Google Shape;318;p36"/>
          <p:cNvSpPr/>
          <p:nvPr/>
        </p:nvSpPr>
        <p:spPr>
          <a:xfrm>
            <a:off x="5718375" y="275863"/>
            <a:ext cx="3349500" cy="4394100"/>
          </a:xfrm>
          <a:prstGeom prst="rect">
            <a:avLst/>
          </a:prstGeom>
          <a:solidFill>
            <a:srgbClr val="4D5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D584A"/>
        </a:solidFill>
        <a:effectLst/>
      </p:bgPr>
    </p:bg>
    <p:spTree>
      <p:nvGrpSpPr>
        <p:cNvPr id="1" name="Shape 322"/>
        <p:cNvGrpSpPr/>
        <p:nvPr/>
      </p:nvGrpSpPr>
      <p:grpSpPr>
        <a:xfrm>
          <a:off x="0" y="0"/>
          <a:ext cx="0" cy="0"/>
          <a:chOff x="0" y="0"/>
          <a:chExt cx="0" cy="0"/>
        </a:xfrm>
      </p:grpSpPr>
      <p:sp>
        <p:nvSpPr>
          <p:cNvPr id="323" name="Google Shape;323;p37"/>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graphicFrame>
        <p:nvGraphicFramePr>
          <p:cNvPr id="324" name="Google Shape;324;p37"/>
          <p:cNvGraphicFramePr/>
          <p:nvPr/>
        </p:nvGraphicFramePr>
        <p:xfrm>
          <a:off x="3187788" y="476388"/>
          <a:ext cx="6099050" cy="4966426"/>
        </p:xfrm>
        <a:graphic>
          <a:graphicData uri="http://schemas.openxmlformats.org/drawingml/2006/table">
            <a:tbl>
              <a:tblPr>
                <a:noFill/>
                <a:tableStyleId>{38E8B5A9-D568-40A7-BBAD-467E0D2AC645}</a:tableStyleId>
              </a:tblPr>
              <a:tblGrid>
                <a:gridCol w="2659375">
                  <a:extLst>
                    <a:ext uri="{9D8B030D-6E8A-4147-A177-3AD203B41FA5}">
                      <a16:colId xmlns:a16="http://schemas.microsoft.com/office/drawing/2014/main" val="20000"/>
                    </a:ext>
                  </a:extLst>
                </a:gridCol>
                <a:gridCol w="2811550">
                  <a:extLst>
                    <a:ext uri="{9D8B030D-6E8A-4147-A177-3AD203B41FA5}">
                      <a16:colId xmlns:a16="http://schemas.microsoft.com/office/drawing/2014/main" val="20001"/>
                    </a:ext>
                  </a:extLst>
                </a:gridCol>
                <a:gridCol w="628125">
                  <a:extLst>
                    <a:ext uri="{9D8B030D-6E8A-4147-A177-3AD203B41FA5}">
                      <a16:colId xmlns:a16="http://schemas.microsoft.com/office/drawing/2014/main" val="20002"/>
                    </a:ext>
                  </a:extLst>
                </a:gridCol>
              </a:tblGrid>
              <a:tr h="803650">
                <a:tc>
                  <a:txBody>
                    <a:bodyPr/>
                    <a:lstStyle/>
                    <a:p>
                      <a:pPr marL="0" lvl="0" indent="0" algn="l" rtl="0">
                        <a:spcBef>
                          <a:spcPts val="0"/>
                        </a:spcBef>
                        <a:spcAft>
                          <a:spcPts val="0"/>
                        </a:spcAft>
                        <a:buNone/>
                      </a:pPr>
                      <a:r>
                        <a:rPr lang="en" sz="1200" i="1">
                          <a:solidFill>
                            <a:srgbClr val="D8D17C"/>
                          </a:solidFill>
                          <a:latin typeface="Lexend SemiBold"/>
                          <a:ea typeface="Lexend SemiBold"/>
                          <a:cs typeface="Lexend SemiBold"/>
                          <a:sym typeface="Lexend SemiBold"/>
                        </a:rPr>
                        <a:t>Established Mindset</a:t>
                      </a:r>
                      <a:endParaRPr sz="1200" i="1">
                        <a:solidFill>
                          <a:srgbClr val="D8D17C"/>
                        </a:solidFill>
                        <a:latin typeface="Lexend SemiBold"/>
                        <a:ea typeface="Lexend SemiBold"/>
                        <a:cs typeface="Lexend SemiBold"/>
                        <a:sym typeface="Lexend SemiBold"/>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the common way,</a:t>
                      </a:r>
                      <a:endParaRPr sz="1200" i="1">
                        <a:solidFill>
                          <a:srgbClr val="D8D17C"/>
                        </a:solidFill>
                        <a:latin typeface="Lexend Light"/>
                        <a:ea typeface="Lexend Light"/>
                        <a:cs typeface="Lexend Light"/>
                        <a:sym typeface="Lexend Light"/>
                      </a:endParaRPr>
                    </a:p>
                    <a:p>
                      <a:pPr marL="0" lvl="0" indent="0" algn="l" rtl="0">
                        <a:spcBef>
                          <a:spcPts val="0"/>
                        </a:spcBef>
                        <a:spcAft>
                          <a:spcPts val="0"/>
                        </a:spcAft>
                        <a:buClr>
                          <a:schemeClr val="dk1"/>
                        </a:buClr>
                        <a:buSzPts val="1100"/>
                        <a:buFont typeface="Arial"/>
                        <a:buNone/>
                      </a:pPr>
                      <a:r>
                        <a:rPr lang="en" sz="1200" i="1">
                          <a:solidFill>
                            <a:srgbClr val="D8D17C"/>
                          </a:solidFill>
                          <a:latin typeface="Lexend Light"/>
                          <a:ea typeface="Lexend Light"/>
                          <a:cs typeface="Lexend Light"/>
                          <a:sym typeface="Lexend Light"/>
                        </a:rPr>
                        <a:t>what has been often done</a:t>
                      </a:r>
                      <a:endParaRPr sz="1200" i="1">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r>
                        <a:rPr lang="en" sz="1200">
                          <a:solidFill>
                            <a:srgbClr val="D8D17C"/>
                          </a:solidFill>
                          <a:latin typeface="Lexend SemiBold"/>
                          <a:ea typeface="Lexend SemiBold"/>
                          <a:cs typeface="Lexend SemiBold"/>
                          <a:sym typeface="Lexend SemiBold"/>
                        </a:rPr>
                        <a:t>Emerging Mindsets</a:t>
                      </a:r>
                      <a:endParaRPr sz="1200">
                        <a:solidFill>
                          <a:srgbClr val="D8D17C"/>
                        </a:solidFill>
                        <a:latin typeface="Lexend SemiBold"/>
                        <a:ea typeface="Lexend SemiBold"/>
                        <a:cs typeface="Lexend SemiBold"/>
                        <a:sym typeface="Lexend SemiBold"/>
                      </a:endParaRPr>
                    </a:p>
                    <a:p>
                      <a:pPr marL="0" marR="182880" lvl="0" indent="0" algn="l" rtl="0">
                        <a:lnSpc>
                          <a:spcPct val="115000"/>
                        </a:lnSpc>
                        <a:spcBef>
                          <a:spcPts val="0"/>
                        </a:spcBef>
                        <a:spcAft>
                          <a:spcPts val="0"/>
                        </a:spcAft>
                        <a:buClr>
                          <a:schemeClr val="dk1"/>
                        </a:buClr>
                        <a:buSzPts val="1100"/>
                        <a:buFont typeface="Arial"/>
                        <a:buNone/>
                      </a:pPr>
                      <a:r>
                        <a:rPr lang="en" sz="1200">
                          <a:solidFill>
                            <a:srgbClr val="D8D17C"/>
                          </a:solidFill>
                          <a:latin typeface="Lexend Light"/>
                          <a:ea typeface="Lexend Light"/>
                          <a:cs typeface="Lexend Light"/>
                          <a:sym typeface="Lexend Light"/>
                        </a:rPr>
                        <a:t>the less travelled path, </a:t>
                      </a:r>
                      <a:br>
                        <a:rPr lang="en" sz="1200">
                          <a:solidFill>
                            <a:srgbClr val="D8D17C"/>
                          </a:solidFill>
                          <a:latin typeface="Lexend Light"/>
                          <a:ea typeface="Lexend Light"/>
                          <a:cs typeface="Lexend Light"/>
                          <a:sym typeface="Lexend Light"/>
                        </a:rPr>
                      </a:br>
                      <a:r>
                        <a:rPr lang="en" sz="1200">
                          <a:solidFill>
                            <a:srgbClr val="D8D17C"/>
                          </a:solidFill>
                          <a:latin typeface="Lexend Light"/>
                          <a:ea typeface="Lexend Light"/>
                          <a:cs typeface="Lexend Light"/>
                          <a:sym typeface="Lexend Light"/>
                        </a:rPr>
                        <a:t>what has often been forgotten</a:t>
                      </a:r>
                      <a:endParaRPr sz="1200">
                        <a:solidFill>
                          <a:srgbClr val="D8D17C"/>
                        </a:solidFill>
                        <a:latin typeface="Lexend Light"/>
                        <a:ea typeface="Lexend Light"/>
                        <a:cs typeface="Lexend Light"/>
                        <a:sym typeface="Lexend Ligh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SemiBold"/>
                        <a:ea typeface="Lexend SemiBold"/>
                        <a:cs typeface="Lexend SemiBold"/>
                        <a:sym typeface="Lexend SemiBol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8D17C"/>
                      </a:solidFill>
                      <a:prstDash val="solid"/>
                      <a:round/>
                      <a:headEnd type="none" w="sm" len="sm"/>
                      <a:tailEnd type="none" w="sm" len="sm"/>
                    </a:lnB>
                  </a:tcPr>
                </a:tc>
                <a:extLst>
                  <a:ext uri="{0D108BD9-81ED-4DB2-BD59-A6C34878D82A}">
                    <a16:rowId xmlns:a16="http://schemas.microsoft.com/office/drawing/2014/main" val="10000"/>
                  </a:ext>
                </a:extLst>
              </a:tr>
              <a:tr h="3189375">
                <a:tc>
                  <a:txBody>
                    <a:bodyPr/>
                    <a:lstStyle/>
                    <a:p>
                      <a:pPr marL="0" lvl="0" indent="0" algn="l" rtl="0">
                        <a:spcBef>
                          <a:spcPts val="0"/>
                        </a:spcBef>
                        <a:spcAft>
                          <a:spcPts val="0"/>
                        </a:spcAft>
                        <a:buNone/>
                      </a:pPr>
                      <a:r>
                        <a:rPr lang="en" sz="1200" b="1" i="1">
                          <a:solidFill>
                            <a:srgbClr val="F8E9DD"/>
                          </a:solidFill>
                          <a:latin typeface="Lexend"/>
                          <a:ea typeface="Lexend"/>
                          <a:cs typeface="Lexend"/>
                          <a:sym typeface="Lexend"/>
                        </a:rPr>
                        <a:t>Big Data</a:t>
                      </a:r>
                      <a:endParaRPr sz="1200" b="1" i="1">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Quantitative data is the best</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way to understand a social</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experience as it is easily</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comparable and representative</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of an entire population. Outliers in quantitative data are to be excluded to avoid skewing data sets. Qualitative data is largely anecdotal, biased, costly, and</a:t>
                      </a:r>
                      <a:endParaRPr sz="1200">
                        <a:solidFill>
                          <a:srgbClr val="F8E9DD"/>
                        </a:solidFill>
                        <a:latin typeface="Lexend"/>
                        <a:ea typeface="Lexend"/>
                        <a:cs typeface="Lexend"/>
                        <a:sym typeface="Lexend"/>
                      </a:endParaRPr>
                    </a:p>
                    <a:p>
                      <a:pPr marL="0" lvl="0" indent="0" algn="l" rtl="0">
                        <a:spcBef>
                          <a:spcPts val="0"/>
                        </a:spcBef>
                        <a:spcAft>
                          <a:spcPts val="0"/>
                        </a:spcAft>
                        <a:buNone/>
                      </a:pPr>
                      <a:r>
                        <a:rPr lang="en" sz="1200">
                          <a:solidFill>
                            <a:srgbClr val="F8E9DD"/>
                          </a:solidFill>
                          <a:latin typeface="Lexend"/>
                          <a:ea typeface="Lexend"/>
                          <a:cs typeface="Lexend"/>
                          <a:sym typeface="Lexend"/>
                        </a:rPr>
                        <a:t>time-consuming.</a:t>
                      </a:r>
                      <a:endParaRPr sz="1200">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marR="182880" lvl="0" indent="0" algn="l" rtl="0">
                        <a:lnSpc>
                          <a:spcPct val="115000"/>
                        </a:lnSpc>
                        <a:spcBef>
                          <a:spcPts val="0"/>
                        </a:spcBef>
                        <a:spcAft>
                          <a:spcPts val="0"/>
                        </a:spcAft>
                        <a:buNone/>
                      </a:pPr>
                      <a:r>
                        <a:rPr lang="en" sz="1200" b="1">
                          <a:solidFill>
                            <a:srgbClr val="F8E9DD"/>
                          </a:solidFill>
                          <a:latin typeface="Lexend"/>
                          <a:ea typeface="Lexend"/>
                          <a:cs typeface="Lexend"/>
                          <a:sym typeface="Lexend"/>
                        </a:rPr>
                        <a:t>Deep Data</a:t>
                      </a:r>
                      <a:endParaRPr sz="1200" b="1">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r>
                        <a:rPr lang="en" sz="1200">
                          <a:solidFill>
                            <a:srgbClr val="F8E9DD"/>
                          </a:solidFill>
                          <a:latin typeface="Lexend"/>
                          <a:ea typeface="Lexend"/>
                          <a:cs typeface="Lexend"/>
                          <a:sym typeface="Lexend"/>
                        </a:rPr>
                        <a:t>Qualitative and quantitative data serve different purposes, and each offers valuable insight. Qualitative research is best suited to capturing complex and multilayered social experiences and understanding how people</a:t>
                      </a:r>
                      <a:endParaRPr sz="1200">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r>
                        <a:rPr lang="en" sz="1200">
                          <a:solidFill>
                            <a:srgbClr val="F8E9DD"/>
                          </a:solidFill>
                          <a:latin typeface="Lexend"/>
                          <a:ea typeface="Lexend"/>
                          <a:cs typeface="Lexend"/>
                          <a:sym typeface="Lexend"/>
                        </a:rPr>
                        <a:t>make sense of these experiences. Qualitative research is pivotal to innovation as it opens space for the emergence of unexpected/ divergent views that may have previously been overlooked.</a:t>
                      </a:r>
                      <a:endParaRPr sz="1200">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endParaRPr sz="1200" b="1">
                        <a:solidFill>
                          <a:srgbClr val="F8E9DD"/>
                        </a:solidFill>
                        <a:latin typeface="Lexend"/>
                        <a:ea typeface="Lexend"/>
                        <a:cs typeface="Lexend"/>
                        <a:sym typeface="Lexend"/>
                      </a:endParaRPr>
                    </a:p>
                    <a:p>
                      <a:pPr marL="0" marR="182880" lvl="0" indent="0" algn="l" rtl="0">
                        <a:lnSpc>
                          <a:spcPct val="115000"/>
                        </a:lnSpc>
                        <a:spcBef>
                          <a:spcPts val="0"/>
                        </a:spcBef>
                        <a:spcAft>
                          <a:spcPts val="0"/>
                        </a:spcAft>
                        <a:buNone/>
                      </a:pPr>
                      <a:endParaRPr sz="1200" b="1">
                        <a:solidFill>
                          <a:srgbClr val="F8E9DD"/>
                        </a:solidFill>
                        <a:latin typeface="Lexend"/>
                        <a:ea typeface="Lexend"/>
                        <a:cs typeface="Lexend"/>
                        <a:sym typeface="Lexe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tc>
                  <a:txBody>
                    <a:bodyPr/>
                    <a:lstStyle/>
                    <a:p>
                      <a:pPr marL="0" marR="182880" lvl="0" indent="0" algn="l" rtl="0">
                        <a:lnSpc>
                          <a:spcPct val="115000"/>
                        </a:lnSpc>
                        <a:spcBef>
                          <a:spcPts val="0"/>
                        </a:spcBef>
                        <a:spcAft>
                          <a:spcPts val="0"/>
                        </a:spcAft>
                        <a:buNone/>
                      </a:pPr>
                      <a:endParaRPr sz="1200">
                        <a:solidFill>
                          <a:srgbClr val="F8E9DD"/>
                        </a:solidFill>
                        <a:latin typeface="Lexend"/>
                        <a:ea typeface="Lexend"/>
                        <a:cs typeface="Lexend"/>
                        <a:sym typeface="Lexen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8D17C"/>
                      </a:solidFill>
                      <a:prstDash val="solid"/>
                      <a:round/>
                      <a:headEnd type="none" w="sm" len="sm"/>
                      <a:tailEnd type="none" w="sm" len="sm"/>
                    </a:lnT>
                    <a:lnB w="9525" cap="flat" cmpd="sng">
                      <a:solidFill>
                        <a:srgbClr val="9BB196"/>
                      </a:solidFill>
                      <a:prstDash val="dot"/>
                      <a:round/>
                      <a:headEnd type="none" w="sm" len="sm"/>
                      <a:tailEnd type="none" w="sm" len="sm"/>
                    </a:lnB>
                  </a:tcPr>
                </a:tc>
                <a:extLst>
                  <a:ext uri="{0D108BD9-81ED-4DB2-BD59-A6C34878D82A}">
                    <a16:rowId xmlns:a16="http://schemas.microsoft.com/office/drawing/2014/main" val="10001"/>
                  </a:ext>
                </a:extLst>
              </a:tr>
            </a:tbl>
          </a:graphicData>
        </a:graphic>
      </p:graphicFrame>
      <p:sp>
        <p:nvSpPr>
          <p:cNvPr id="325" name="Google Shape;325;p37"/>
          <p:cNvSpPr/>
          <p:nvPr/>
        </p:nvSpPr>
        <p:spPr>
          <a:xfrm>
            <a:off x="350" y="0"/>
            <a:ext cx="2924700" cy="5143500"/>
          </a:xfrm>
          <a:prstGeom prst="rect">
            <a:avLst/>
          </a:prstGeom>
          <a:solidFill>
            <a:srgbClr val="763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6" name="Google Shape;326;p37"/>
          <p:cNvPicPr preferRelativeResize="0"/>
          <p:nvPr/>
        </p:nvPicPr>
        <p:blipFill>
          <a:blip r:embed="rId3">
            <a:alphaModFix/>
          </a:blip>
          <a:stretch>
            <a:fillRect/>
          </a:stretch>
        </p:blipFill>
        <p:spPr>
          <a:xfrm>
            <a:off x="476250" y="2903713"/>
            <a:ext cx="860850" cy="1565723"/>
          </a:xfrm>
          <a:prstGeom prst="rect">
            <a:avLst/>
          </a:prstGeom>
          <a:noFill/>
          <a:ln>
            <a:noFill/>
          </a:ln>
        </p:spPr>
      </p:pic>
      <p:sp>
        <p:nvSpPr>
          <p:cNvPr id="327" name="Google Shape;327;p37"/>
          <p:cNvSpPr txBox="1"/>
          <p:nvPr/>
        </p:nvSpPr>
        <p:spPr>
          <a:xfrm>
            <a:off x="537900" y="951000"/>
            <a:ext cx="2649900" cy="1203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exciting?</a:t>
            </a:r>
            <a:endParaRPr i="1">
              <a:solidFill>
                <a:srgbClr val="FFFFFF"/>
              </a:solidFill>
              <a:latin typeface="IM Fell Double Pica"/>
              <a:ea typeface="IM Fell Double Pica"/>
              <a:cs typeface="IM Fell Double Pica"/>
              <a:sym typeface="IM Fell Double Pica"/>
            </a:endParaRPr>
          </a:p>
          <a:p>
            <a:pPr marL="0" lvl="0" indent="0" algn="l" rtl="0">
              <a:spcBef>
                <a:spcPts val="1000"/>
              </a:spcBef>
              <a:spcAft>
                <a:spcPts val="0"/>
              </a:spcAft>
              <a:buClr>
                <a:schemeClr val="dk1"/>
              </a:buClr>
              <a:buSzPts val="1100"/>
              <a:buFont typeface="Arial"/>
              <a:buNone/>
            </a:pPr>
            <a:r>
              <a:rPr lang="en" i="1">
                <a:solidFill>
                  <a:srgbClr val="FFFFFF"/>
                </a:solidFill>
                <a:latin typeface="IM Fell Double Pica"/>
                <a:ea typeface="IM Fell Double Pica"/>
                <a:cs typeface="IM Fell Double Pica"/>
                <a:sym typeface="IM Fell Double Pica"/>
              </a:rPr>
              <a:t>What feels like a challenge?</a:t>
            </a:r>
            <a:endParaRPr i="1">
              <a:solidFill>
                <a:srgbClr val="FFFFFF"/>
              </a:solidFill>
              <a:latin typeface="IM Fell Double Pica"/>
              <a:ea typeface="IM Fell Double Pica"/>
              <a:cs typeface="IM Fell Double Pica"/>
              <a:sym typeface="IM Fell Double Pica"/>
            </a:endParaRPr>
          </a:p>
        </p:txBody>
      </p:sp>
      <p:sp>
        <p:nvSpPr>
          <p:cNvPr id="328" name="Google Shape;328;p37"/>
          <p:cNvSpPr txBox="1"/>
          <p:nvPr/>
        </p:nvSpPr>
        <p:spPr>
          <a:xfrm>
            <a:off x="476250" y="476250"/>
            <a:ext cx="2711700" cy="4194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500"/>
              </a:spcBef>
              <a:spcAft>
                <a:spcPts val="0"/>
              </a:spcAft>
              <a:buClr>
                <a:srgbClr val="000000"/>
              </a:buClr>
              <a:buSzPts val="1100"/>
              <a:buFont typeface="Source Sans Pro"/>
              <a:buNone/>
            </a:pPr>
            <a:r>
              <a:rPr lang="en" sz="1200">
                <a:solidFill>
                  <a:srgbClr val="D8D17C"/>
                </a:solidFill>
                <a:latin typeface="Lexend SemiBold"/>
                <a:ea typeface="Lexend SemiBold"/>
                <a:cs typeface="Lexend SemiBold"/>
                <a:sym typeface="Lexend SemiBold"/>
              </a:rPr>
              <a:t>REFLECT:</a:t>
            </a:r>
            <a:endParaRPr>
              <a:solidFill>
                <a:srgbClr val="D8D17C"/>
              </a:solidFill>
              <a:latin typeface="Lexend Light"/>
              <a:ea typeface="Lexend Light"/>
              <a:cs typeface="Lexend Light"/>
              <a:sym typeface="Lexend Light"/>
            </a:endParaRPr>
          </a:p>
        </p:txBody>
      </p:sp>
      <p:sp>
        <p:nvSpPr>
          <p:cNvPr id="329" name="Google Shape;329;p37"/>
          <p:cNvSpPr/>
          <p:nvPr/>
        </p:nvSpPr>
        <p:spPr>
          <a:xfrm>
            <a:off x="5718375" y="284850"/>
            <a:ext cx="3349500" cy="4667400"/>
          </a:xfrm>
          <a:prstGeom prst="rect">
            <a:avLst/>
          </a:prstGeom>
          <a:solidFill>
            <a:srgbClr val="4D5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35527"/>
        </a:solidFill>
        <a:effectLst/>
      </p:bgPr>
    </p:bg>
    <p:spTree>
      <p:nvGrpSpPr>
        <p:cNvPr id="1" name="Shape 333"/>
        <p:cNvGrpSpPr/>
        <p:nvPr/>
      </p:nvGrpSpPr>
      <p:grpSpPr>
        <a:xfrm>
          <a:off x="0" y="0"/>
          <a:ext cx="0" cy="0"/>
          <a:chOff x="0" y="0"/>
          <a:chExt cx="0" cy="0"/>
        </a:xfrm>
      </p:grpSpPr>
      <p:sp>
        <p:nvSpPr>
          <p:cNvPr id="334" name="Google Shape;334;p38"/>
          <p:cNvSpPr/>
          <p:nvPr/>
        </p:nvSpPr>
        <p:spPr>
          <a:xfrm>
            <a:off x="350" y="3497575"/>
            <a:ext cx="9144000" cy="1646100"/>
          </a:xfrm>
          <a:prstGeom prst="rect">
            <a:avLst/>
          </a:prstGeom>
          <a:solidFill>
            <a:srgbClr val="763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txBox="1"/>
          <p:nvPr/>
        </p:nvSpPr>
        <p:spPr>
          <a:xfrm>
            <a:off x="476250" y="476250"/>
            <a:ext cx="8191500" cy="4194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500"/>
              </a:spcBef>
              <a:spcAft>
                <a:spcPts val="0"/>
              </a:spcAft>
              <a:buClr>
                <a:srgbClr val="000000"/>
              </a:buClr>
              <a:buSzPts val="1100"/>
              <a:buFont typeface="Source Sans Pro"/>
              <a:buNone/>
            </a:pPr>
            <a:r>
              <a:rPr lang="en" sz="1200">
                <a:solidFill>
                  <a:srgbClr val="D8D17C"/>
                </a:solidFill>
                <a:latin typeface="Lexend SemiBold"/>
                <a:ea typeface="Lexend SemiBold"/>
                <a:cs typeface="Lexend SemiBold"/>
                <a:sym typeface="Lexend SemiBold"/>
              </a:rPr>
              <a:t>GROUP ACTIVITY</a:t>
            </a:r>
            <a:endParaRPr>
              <a:solidFill>
                <a:srgbClr val="9BB196"/>
              </a:solidFill>
              <a:latin typeface="Lexend Light"/>
              <a:ea typeface="Lexend Light"/>
              <a:cs typeface="Lexend Light"/>
              <a:sym typeface="Lexend Light"/>
            </a:endParaRPr>
          </a:p>
        </p:txBody>
      </p:sp>
      <p:sp>
        <p:nvSpPr>
          <p:cNvPr id="336" name="Google Shape;336;p38"/>
          <p:cNvSpPr txBox="1"/>
          <p:nvPr/>
        </p:nvSpPr>
        <p:spPr>
          <a:xfrm>
            <a:off x="543375" y="1190625"/>
            <a:ext cx="3329400" cy="13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8E9DD"/>
                </a:solidFill>
                <a:latin typeface="IM Fell Double Pica"/>
                <a:ea typeface="IM Fell Double Pica"/>
                <a:cs typeface="IM Fell Double Pica"/>
                <a:sym typeface="IM Fell Double Pica"/>
              </a:rPr>
              <a:t>Applying the mindsets</a:t>
            </a:r>
            <a:endParaRPr sz="3000">
              <a:solidFill>
                <a:srgbClr val="F8E9DD"/>
              </a:solidFill>
              <a:latin typeface="IM Fell Double Pica"/>
              <a:ea typeface="IM Fell Double Pica"/>
              <a:cs typeface="IM Fell Double Pica"/>
              <a:sym typeface="IM Fell Double Pica"/>
            </a:endParaRPr>
          </a:p>
        </p:txBody>
      </p:sp>
      <p:sp>
        <p:nvSpPr>
          <p:cNvPr id="337" name="Google Shape;337;p38"/>
          <p:cNvSpPr txBox="1"/>
          <p:nvPr/>
        </p:nvSpPr>
        <p:spPr>
          <a:xfrm>
            <a:off x="4652900" y="1190625"/>
            <a:ext cx="4014900" cy="347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F8E9DD"/>
                </a:solidFill>
                <a:latin typeface="Lexend"/>
                <a:ea typeface="Lexend"/>
                <a:cs typeface="Lexend"/>
                <a:sym typeface="Lexend"/>
              </a:rPr>
              <a:t>As a group, work through your chosen mindset:</a:t>
            </a:r>
            <a:endParaRPr sz="1300" b="1">
              <a:solidFill>
                <a:srgbClr val="F8E9DD"/>
              </a:solidFill>
              <a:latin typeface="Lexend"/>
              <a:ea typeface="Lexend"/>
              <a:cs typeface="Lexend"/>
              <a:sym typeface="Lexend"/>
            </a:endParaRPr>
          </a:p>
          <a:p>
            <a:pPr marL="457200" lvl="0" indent="-311150" algn="l" rtl="0">
              <a:lnSpc>
                <a:spcPct val="115000"/>
              </a:lnSpc>
              <a:spcBef>
                <a:spcPts val="2000"/>
              </a:spcBef>
              <a:spcAft>
                <a:spcPts val="0"/>
              </a:spcAft>
              <a:buClr>
                <a:srgbClr val="F8E9DD"/>
              </a:buClr>
              <a:buSzPts val="1300"/>
              <a:buFont typeface="Lexend Light"/>
              <a:buChar char="❖"/>
            </a:pPr>
            <a:r>
              <a:rPr lang="en" sz="1300">
                <a:solidFill>
                  <a:srgbClr val="F8E9DD"/>
                </a:solidFill>
                <a:latin typeface="Lexend Light"/>
                <a:ea typeface="Lexend Light"/>
                <a:cs typeface="Lexend Light"/>
                <a:sym typeface="Lexend Light"/>
              </a:rPr>
              <a:t>Share what feels exciting and what feels challenging</a:t>
            </a:r>
            <a:endParaRPr sz="1300">
              <a:solidFill>
                <a:srgbClr val="F8E9DD"/>
              </a:solidFill>
              <a:latin typeface="Lexend Light"/>
              <a:ea typeface="Lexend Light"/>
              <a:cs typeface="Lexend Light"/>
              <a:sym typeface="Lexend Light"/>
            </a:endParaRPr>
          </a:p>
          <a:p>
            <a:pPr marL="457200" lvl="0" indent="-311150" algn="l" rtl="0">
              <a:lnSpc>
                <a:spcPct val="115000"/>
              </a:lnSpc>
              <a:spcBef>
                <a:spcPts val="0"/>
              </a:spcBef>
              <a:spcAft>
                <a:spcPts val="0"/>
              </a:spcAft>
              <a:buClr>
                <a:srgbClr val="F8E9DD"/>
              </a:buClr>
              <a:buSzPts val="1300"/>
              <a:buFont typeface="Lexend Light"/>
              <a:buChar char="❖"/>
            </a:pPr>
            <a:r>
              <a:rPr lang="en" sz="1300">
                <a:solidFill>
                  <a:srgbClr val="F8E9DD"/>
                </a:solidFill>
                <a:latin typeface="Lexend Light"/>
                <a:ea typeface="Lexend Light"/>
                <a:cs typeface="Lexend Light"/>
                <a:sym typeface="Lexend Light"/>
              </a:rPr>
              <a:t>Discuss: how you might implement this mindset in you work</a:t>
            </a:r>
            <a:endParaRPr sz="1300">
              <a:solidFill>
                <a:srgbClr val="F8E9DD"/>
              </a:solidFill>
              <a:latin typeface="Lexend Light"/>
              <a:ea typeface="Lexend Light"/>
              <a:cs typeface="Lexend Light"/>
              <a:sym typeface="Lexend Light"/>
            </a:endParaRPr>
          </a:p>
          <a:p>
            <a:pPr marL="0" lvl="0" indent="0" algn="l" rtl="0">
              <a:lnSpc>
                <a:spcPct val="115000"/>
              </a:lnSpc>
              <a:spcBef>
                <a:spcPts val="1500"/>
              </a:spcBef>
              <a:spcAft>
                <a:spcPts val="1500"/>
              </a:spcAft>
              <a:buNone/>
            </a:pPr>
            <a:r>
              <a:rPr lang="en" sz="1300" b="1">
                <a:solidFill>
                  <a:srgbClr val="F8E9DD"/>
                </a:solidFill>
                <a:latin typeface="Lexend"/>
                <a:ea typeface="Lexend"/>
                <a:cs typeface="Lexend"/>
                <a:sym typeface="Lexend"/>
              </a:rPr>
              <a:t>One person per group can volunteer </a:t>
            </a:r>
            <a:br>
              <a:rPr lang="en" sz="1300" b="1">
                <a:solidFill>
                  <a:srgbClr val="F8E9DD"/>
                </a:solidFill>
                <a:latin typeface="Lexend"/>
                <a:ea typeface="Lexend"/>
                <a:cs typeface="Lexend"/>
                <a:sym typeface="Lexend"/>
              </a:rPr>
            </a:br>
            <a:r>
              <a:rPr lang="en" sz="1300" b="1">
                <a:solidFill>
                  <a:srgbClr val="F8E9DD"/>
                </a:solidFill>
                <a:latin typeface="Lexend"/>
                <a:ea typeface="Lexend"/>
                <a:cs typeface="Lexend"/>
                <a:sym typeface="Lexend"/>
              </a:rPr>
              <a:t>as a notetaker.</a:t>
            </a:r>
            <a:endParaRPr sz="1300" b="1">
              <a:solidFill>
                <a:srgbClr val="F8E9DD"/>
              </a:solidFill>
              <a:latin typeface="Lexend"/>
              <a:ea typeface="Lexend"/>
              <a:cs typeface="Lexend"/>
              <a:sym typeface="Lexend"/>
            </a:endParaRPr>
          </a:p>
        </p:txBody>
      </p:sp>
      <p:pic>
        <p:nvPicPr>
          <p:cNvPr id="338" name="Google Shape;338;p38"/>
          <p:cNvPicPr preferRelativeResize="0"/>
          <p:nvPr/>
        </p:nvPicPr>
        <p:blipFill>
          <a:blip r:embed="rId3">
            <a:alphaModFix/>
          </a:blip>
          <a:stretch>
            <a:fillRect/>
          </a:stretch>
        </p:blipFill>
        <p:spPr>
          <a:xfrm>
            <a:off x="619500" y="2724651"/>
            <a:ext cx="1883325" cy="2644199"/>
          </a:xfrm>
          <a:prstGeom prst="rect">
            <a:avLst/>
          </a:prstGeom>
          <a:noFill/>
          <a:ln>
            <a:noFill/>
          </a:ln>
        </p:spPr>
      </p:pic>
      <p:sp>
        <p:nvSpPr>
          <p:cNvPr id="339" name="Google Shape;339;p38"/>
          <p:cNvSpPr txBox="1"/>
          <p:nvPr/>
        </p:nvSpPr>
        <p:spPr>
          <a:xfrm>
            <a:off x="4620250" y="4667250"/>
            <a:ext cx="3362400" cy="47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700">
                <a:solidFill>
                  <a:srgbClr val="9BB196"/>
                </a:solidFill>
                <a:latin typeface="Lexend"/>
                <a:ea typeface="Lexend"/>
                <a:cs typeface="Lexend"/>
                <a:sym typeface="Lexend"/>
              </a:rPr>
              <a:t>Project Heart </a:t>
            </a:r>
            <a:r>
              <a:rPr lang="en" sz="700">
                <a:solidFill>
                  <a:srgbClr val="9BB196"/>
                </a:solidFill>
                <a:latin typeface="Lexend ExtraLight"/>
                <a:ea typeface="Lexend ExtraLight"/>
                <a:cs typeface="Lexend ExtraLight"/>
                <a:sym typeface="Lexend ExtraLight"/>
              </a:rPr>
              <a:t>A Collaborative Exploration of the Future of Engagement  2023</a:t>
            </a:r>
            <a:endParaRPr sz="700">
              <a:solidFill>
                <a:srgbClr val="9BB196"/>
              </a:solidFill>
              <a:latin typeface="Lexend"/>
              <a:ea typeface="Lexend"/>
              <a:cs typeface="Lexend"/>
              <a:sym typeface="Lexend"/>
            </a:endParaRPr>
          </a:p>
        </p:txBody>
      </p:sp>
      <p:sp>
        <p:nvSpPr>
          <p:cNvPr id="340" name="Google Shape;340;p38"/>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00000000-1234-1234-1234-123412341234}" type="slidenum">
              <a:rPr lang="en" sz="1000">
                <a:solidFill>
                  <a:srgbClr val="9BB196"/>
                </a:solidFill>
                <a:latin typeface="Lexend"/>
                <a:ea typeface="Lexend"/>
                <a:cs typeface="Lexend"/>
                <a:sym typeface="Lexend"/>
              </a:rPr>
              <a:t>25</a:t>
            </a:fld>
            <a:endParaRPr sz="1000">
              <a:solidFill>
                <a:srgbClr val="9BB196"/>
              </a:solidFill>
              <a:latin typeface="Lexend"/>
              <a:ea typeface="Lexend"/>
              <a:cs typeface="Lexend"/>
              <a:sym typeface="Lexe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63733"/>
        </a:solidFill>
        <a:effectLst/>
      </p:bgPr>
    </p:bg>
    <p:spTree>
      <p:nvGrpSpPr>
        <p:cNvPr id="1" name="Shape 344"/>
        <p:cNvGrpSpPr/>
        <p:nvPr/>
      </p:nvGrpSpPr>
      <p:grpSpPr>
        <a:xfrm>
          <a:off x="0" y="0"/>
          <a:ext cx="0" cy="0"/>
          <a:chOff x="0" y="0"/>
          <a:chExt cx="0" cy="0"/>
        </a:xfrm>
      </p:grpSpPr>
      <p:sp>
        <p:nvSpPr>
          <p:cNvPr id="345" name="Google Shape;345;p39"/>
          <p:cNvSpPr/>
          <p:nvPr/>
        </p:nvSpPr>
        <p:spPr>
          <a:xfrm>
            <a:off x="350" y="3497575"/>
            <a:ext cx="9144000" cy="1646100"/>
          </a:xfrm>
          <a:prstGeom prst="rect">
            <a:avLst/>
          </a:prstGeom>
          <a:solidFill>
            <a:srgbClr val="B355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9"/>
          <p:cNvSpPr txBox="1"/>
          <p:nvPr/>
        </p:nvSpPr>
        <p:spPr>
          <a:xfrm>
            <a:off x="476250" y="476250"/>
            <a:ext cx="8191500" cy="4194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500"/>
              </a:spcBef>
              <a:spcAft>
                <a:spcPts val="0"/>
              </a:spcAft>
              <a:buClr>
                <a:srgbClr val="000000"/>
              </a:buClr>
              <a:buSzPts val="1100"/>
              <a:buFont typeface="Source Sans Pro"/>
              <a:buNone/>
            </a:pPr>
            <a:r>
              <a:rPr lang="en" sz="1200">
                <a:solidFill>
                  <a:srgbClr val="D8D17C"/>
                </a:solidFill>
                <a:latin typeface="Lexend SemiBold"/>
                <a:ea typeface="Lexend SemiBold"/>
                <a:cs typeface="Lexend SemiBold"/>
                <a:sym typeface="Lexend SemiBold"/>
              </a:rPr>
              <a:t>LARGE GROUP ACTIVITY</a:t>
            </a:r>
            <a:endParaRPr>
              <a:solidFill>
                <a:srgbClr val="9BB196"/>
              </a:solidFill>
              <a:latin typeface="Lexend Light"/>
              <a:ea typeface="Lexend Light"/>
              <a:cs typeface="Lexend Light"/>
              <a:sym typeface="Lexend Light"/>
            </a:endParaRPr>
          </a:p>
        </p:txBody>
      </p:sp>
      <p:sp>
        <p:nvSpPr>
          <p:cNvPr id="347" name="Google Shape;347;p39"/>
          <p:cNvSpPr txBox="1"/>
          <p:nvPr/>
        </p:nvSpPr>
        <p:spPr>
          <a:xfrm>
            <a:off x="543375" y="1190625"/>
            <a:ext cx="3329400" cy="13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8E9DD"/>
                </a:solidFill>
                <a:latin typeface="IM Fell Double Pica"/>
                <a:ea typeface="IM Fell Double Pica"/>
                <a:cs typeface="IM Fell Double Pica"/>
                <a:sym typeface="IM Fell Double Pica"/>
              </a:rPr>
              <a:t>Share back with </a:t>
            </a:r>
            <a:br>
              <a:rPr lang="en" sz="3000">
                <a:solidFill>
                  <a:srgbClr val="F8E9DD"/>
                </a:solidFill>
                <a:latin typeface="IM Fell Double Pica"/>
                <a:ea typeface="IM Fell Double Pica"/>
                <a:cs typeface="IM Fell Double Pica"/>
                <a:sym typeface="IM Fell Double Pica"/>
              </a:rPr>
            </a:br>
            <a:r>
              <a:rPr lang="en" sz="3000">
                <a:solidFill>
                  <a:srgbClr val="F8E9DD"/>
                </a:solidFill>
                <a:latin typeface="IM Fell Double Pica"/>
                <a:ea typeface="IM Fell Double Pica"/>
                <a:cs typeface="IM Fell Double Pica"/>
                <a:sym typeface="IM Fell Double Pica"/>
              </a:rPr>
              <a:t>the larger group</a:t>
            </a:r>
            <a:endParaRPr sz="3000">
              <a:solidFill>
                <a:srgbClr val="F8E9DD"/>
              </a:solidFill>
              <a:latin typeface="IM Fell Double Pica"/>
              <a:ea typeface="IM Fell Double Pica"/>
              <a:cs typeface="IM Fell Double Pica"/>
              <a:sym typeface="IM Fell Double Pica"/>
            </a:endParaRPr>
          </a:p>
        </p:txBody>
      </p:sp>
      <p:sp>
        <p:nvSpPr>
          <p:cNvPr id="348" name="Google Shape;348;p39"/>
          <p:cNvSpPr txBox="1"/>
          <p:nvPr/>
        </p:nvSpPr>
        <p:spPr>
          <a:xfrm>
            <a:off x="4652900" y="1190625"/>
            <a:ext cx="4014900" cy="347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F8E9DD"/>
                </a:solidFill>
                <a:latin typeface="Lexend"/>
                <a:ea typeface="Lexend"/>
                <a:cs typeface="Lexend"/>
                <a:sym typeface="Lexend"/>
              </a:rPr>
              <a:t>Share with the larger group your main learnings:</a:t>
            </a:r>
            <a:endParaRPr sz="1300">
              <a:solidFill>
                <a:srgbClr val="F8E9DD"/>
              </a:solidFill>
              <a:latin typeface="Lexend Light"/>
              <a:ea typeface="Lexend Light"/>
              <a:cs typeface="Lexend Light"/>
              <a:sym typeface="Lexend Light"/>
            </a:endParaRPr>
          </a:p>
          <a:p>
            <a:pPr marL="457200" lvl="0" indent="-311150" algn="l" rtl="0">
              <a:lnSpc>
                <a:spcPct val="115000"/>
              </a:lnSpc>
              <a:spcBef>
                <a:spcPts val="2000"/>
              </a:spcBef>
              <a:spcAft>
                <a:spcPts val="0"/>
              </a:spcAft>
              <a:buClr>
                <a:srgbClr val="F8E9DD"/>
              </a:buClr>
              <a:buSzPts val="1300"/>
              <a:buFont typeface="Lexend Light"/>
              <a:buChar char="❖"/>
            </a:pPr>
            <a:r>
              <a:rPr lang="en" sz="1300">
                <a:solidFill>
                  <a:srgbClr val="F8E9DD"/>
                </a:solidFill>
                <a:latin typeface="Lexend Light"/>
                <a:ea typeface="Lexend Light"/>
                <a:cs typeface="Lexend Light"/>
                <a:sym typeface="Lexend Light"/>
              </a:rPr>
              <a:t>What was most interesting/exciting?</a:t>
            </a:r>
            <a:endParaRPr sz="1300">
              <a:solidFill>
                <a:srgbClr val="F8E9DD"/>
              </a:solidFill>
              <a:latin typeface="Lexend Light"/>
              <a:ea typeface="Lexend Light"/>
              <a:cs typeface="Lexend Light"/>
              <a:sym typeface="Lexend Light"/>
            </a:endParaRPr>
          </a:p>
          <a:p>
            <a:pPr marL="457200" lvl="0" indent="-311150" algn="l" rtl="0">
              <a:lnSpc>
                <a:spcPct val="115000"/>
              </a:lnSpc>
              <a:spcBef>
                <a:spcPts val="1500"/>
              </a:spcBef>
              <a:spcAft>
                <a:spcPts val="0"/>
              </a:spcAft>
              <a:buClr>
                <a:srgbClr val="F8E9DD"/>
              </a:buClr>
              <a:buSzPts val="1300"/>
              <a:buFont typeface="Lexend Light"/>
              <a:buChar char="❖"/>
            </a:pPr>
            <a:r>
              <a:rPr lang="en" sz="1300">
                <a:solidFill>
                  <a:srgbClr val="F8E9DD"/>
                </a:solidFill>
                <a:latin typeface="Lexend Light"/>
                <a:ea typeface="Lexend Light"/>
                <a:cs typeface="Lexend Light"/>
                <a:sym typeface="Lexend Light"/>
              </a:rPr>
              <a:t>Did anything feel difficult and/or uncomfortable?</a:t>
            </a:r>
            <a:endParaRPr sz="1300">
              <a:solidFill>
                <a:srgbClr val="F8E9DD"/>
              </a:solidFill>
              <a:latin typeface="Lexend Light"/>
              <a:ea typeface="Lexend Light"/>
              <a:cs typeface="Lexend Light"/>
              <a:sym typeface="Lexend Light"/>
            </a:endParaRPr>
          </a:p>
          <a:p>
            <a:pPr marL="457200" lvl="0" indent="-311150" algn="l" rtl="0">
              <a:lnSpc>
                <a:spcPct val="115000"/>
              </a:lnSpc>
              <a:spcBef>
                <a:spcPts val="1500"/>
              </a:spcBef>
              <a:spcAft>
                <a:spcPts val="1500"/>
              </a:spcAft>
              <a:buClr>
                <a:srgbClr val="F8E9DD"/>
              </a:buClr>
              <a:buSzPts val="1300"/>
              <a:buFont typeface="Lexend Light"/>
              <a:buChar char="❖"/>
            </a:pPr>
            <a:r>
              <a:rPr lang="en" sz="1300">
                <a:solidFill>
                  <a:srgbClr val="F8E9DD"/>
                </a:solidFill>
                <a:latin typeface="Lexend Light"/>
                <a:ea typeface="Lexend Light"/>
                <a:cs typeface="Lexend Light"/>
                <a:sym typeface="Lexend Light"/>
              </a:rPr>
              <a:t>What questions were left unanswered ?</a:t>
            </a:r>
            <a:endParaRPr sz="1300">
              <a:solidFill>
                <a:srgbClr val="F8E9DD"/>
              </a:solidFill>
              <a:latin typeface="Lexend Light"/>
              <a:ea typeface="Lexend Light"/>
              <a:cs typeface="Lexend Light"/>
              <a:sym typeface="Lexend Light"/>
            </a:endParaRPr>
          </a:p>
        </p:txBody>
      </p:sp>
      <p:pic>
        <p:nvPicPr>
          <p:cNvPr id="349" name="Google Shape;349;p39"/>
          <p:cNvPicPr preferRelativeResize="0"/>
          <p:nvPr/>
        </p:nvPicPr>
        <p:blipFill>
          <a:blip r:embed="rId3">
            <a:alphaModFix/>
          </a:blip>
          <a:stretch>
            <a:fillRect/>
          </a:stretch>
        </p:blipFill>
        <p:spPr>
          <a:xfrm>
            <a:off x="619500" y="2724651"/>
            <a:ext cx="1883325" cy="2644199"/>
          </a:xfrm>
          <a:prstGeom prst="rect">
            <a:avLst/>
          </a:prstGeom>
          <a:noFill/>
          <a:ln>
            <a:noFill/>
          </a:ln>
        </p:spPr>
      </p:pic>
      <p:sp>
        <p:nvSpPr>
          <p:cNvPr id="350" name="Google Shape;350;p39"/>
          <p:cNvSpPr txBox="1"/>
          <p:nvPr/>
        </p:nvSpPr>
        <p:spPr>
          <a:xfrm>
            <a:off x="4620250" y="4667250"/>
            <a:ext cx="3362400" cy="47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700">
                <a:solidFill>
                  <a:srgbClr val="9BB196"/>
                </a:solidFill>
                <a:latin typeface="Lexend"/>
                <a:ea typeface="Lexend"/>
                <a:cs typeface="Lexend"/>
                <a:sym typeface="Lexend"/>
              </a:rPr>
              <a:t>Project Heart </a:t>
            </a:r>
            <a:r>
              <a:rPr lang="en" sz="700">
                <a:solidFill>
                  <a:srgbClr val="9BB196"/>
                </a:solidFill>
                <a:latin typeface="Lexend ExtraLight"/>
                <a:ea typeface="Lexend ExtraLight"/>
                <a:cs typeface="Lexend ExtraLight"/>
                <a:sym typeface="Lexend ExtraLight"/>
              </a:rPr>
              <a:t>A Collaborative Exploration of the Future of Engagement  2023</a:t>
            </a:r>
            <a:endParaRPr sz="700">
              <a:solidFill>
                <a:srgbClr val="9BB196"/>
              </a:solidFill>
              <a:latin typeface="Lexend"/>
              <a:ea typeface="Lexend"/>
              <a:cs typeface="Lexend"/>
              <a:sym typeface="Lexend"/>
            </a:endParaRPr>
          </a:p>
        </p:txBody>
      </p:sp>
      <p:sp>
        <p:nvSpPr>
          <p:cNvPr id="351" name="Google Shape;351;p39"/>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00000000-1234-1234-1234-123412341234}" type="slidenum">
              <a:rPr lang="en" sz="1000">
                <a:solidFill>
                  <a:srgbClr val="9BB196"/>
                </a:solidFill>
                <a:latin typeface="Lexend"/>
                <a:ea typeface="Lexend"/>
                <a:cs typeface="Lexend"/>
                <a:sym typeface="Lexend"/>
              </a:rPr>
              <a:t>26</a:t>
            </a:fld>
            <a:endParaRPr sz="1000">
              <a:solidFill>
                <a:srgbClr val="9BB196"/>
              </a:solidFill>
              <a:latin typeface="Lexend"/>
              <a:ea typeface="Lexend"/>
              <a:cs typeface="Lexend"/>
              <a:sym typeface="Lexe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F1943"/>
        </a:solidFill>
        <a:effectLst/>
      </p:bgPr>
    </p:bg>
    <p:spTree>
      <p:nvGrpSpPr>
        <p:cNvPr id="1" name="Shape 355"/>
        <p:cNvGrpSpPr/>
        <p:nvPr/>
      </p:nvGrpSpPr>
      <p:grpSpPr>
        <a:xfrm>
          <a:off x="0" y="0"/>
          <a:ext cx="0" cy="0"/>
          <a:chOff x="0" y="0"/>
          <a:chExt cx="0" cy="0"/>
        </a:xfrm>
      </p:grpSpPr>
      <p:sp>
        <p:nvSpPr>
          <p:cNvPr id="356" name="Google Shape;356;p40"/>
          <p:cNvSpPr txBox="1"/>
          <p:nvPr/>
        </p:nvSpPr>
        <p:spPr>
          <a:xfrm>
            <a:off x="214950" y="16400"/>
            <a:ext cx="8452800" cy="377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800">
              <a:solidFill>
                <a:srgbClr val="F8E9DD"/>
              </a:solidFill>
              <a:latin typeface="IM Fell Double Pica"/>
              <a:ea typeface="IM Fell Double Pica"/>
              <a:cs typeface="IM Fell Double Pica"/>
              <a:sym typeface="IM Fell Double Pica"/>
            </a:endParaRPr>
          </a:p>
          <a:p>
            <a:pPr marL="650031" marR="2156703" lvl="0" indent="0" algn="l" rtl="0">
              <a:lnSpc>
                <a:spcPct val="124950"/>
              </a:lnSpc>
              <a:spcBef>
                <a:spcPts val="7047"/>
              </a:spcBef>
              <a:spcAft>
                <a:spcPts val="0"/>
              </a:spcAft>
              <a:buClr>
                <a:schemeClr val="dk1"/>
              </a:buClr>
              <a:buSzPts val="1100"/>
              <a:buFont typeface="Arial"/>
              <a:buNone/>
            </a:pPr>
            <a:r>
              <a:rPr lang="en" sz="1600">
                <a:solidFill>
                  <a:srgbClr val="E2AEA5"/>
                </a:solidFill>
                <a:latin typeface="IM Fell Double Pica"/>
                <a:ea typeface="IM Fell Double Pica"/>
                <a:cs typeface="IM Fell Double Pica"/>
                <a:sym typeface="IM Fell Double Pica"/>
              </a:rPr>
              <a:t>“Engaging persons with lived experience is critical to improving public policy, research, and knowledge  dissemination efforts.  </a:t>
            </a:r>
            <a:endParaRPr sz="1600">
              <a:solidFill>
                <a:srgbClr val="E2AEA5"/>
              </a:solidFill>
              <a:latin typeface="IM Fell Double Pica"/>
              <a:ea typeface="IM Fell Double Pica"/>
              <a:cs typeface="IM Fell Double Pica"/>
              <a:sym typeface="IM Fell Double Pica"/>
            </a:endParaRPr>
          </a:p>
          <a:p>
            <a:pPr marL="650031" marR="1968703" lvl="0" indent="0" algn="l" rtl="0">
              <a:lnSpc>
                <a:spcPct val="124950"/>
              </a:lnSpc>
              <a:spcBef>
                <a:spcPts val="1334"/>
              </a:spcBef>
              <a:spcAft>
                <a:spcPts val="0"/>
              </a:spcAft>
              <a:buClr>
                <a:schemeClr val="dk1"/>
              </a:buClr>
              <a:buSzPts val="1100"/>
              <a:buFont typeface="Arial"/>
              <a:buNone/>
            </a:pPr>
            <a:r>
              <a:rPr lang="en" sz="1600">
                <a:solidFill>
                  <a:srgbClr val="E2AEA5"/>
                </a:solidFill>
                <a:latin typeface="IM Fell Double Pica"/>
                <a:ea typeface="IM Fell Double Pica"/>
                <a:cs typeface="IM Fell Double Pica"/>
                <a:sym typeface="IM Fell Double Pica"/>
              </a:rPr>
              <a:t>Meaningful engagement is challenging and takes  time, but Project Heart has outlined a pathway for  achieving meaningful engagement drawn from current  best practices and supported by the many </a:t>
            </a:r>
            <a:r>
              <a:rPr lang="en" sz="1120">
                <a:solidFill>
                  <a:srgbClr val="E2AEA5"/>
                </a:solidFill>
                <a:latin typeface="IM Fell Double Pica"/>
                <a:ea typeface="IM Fell Double Pica"/>
                <a:cs typeface="IM Fell Double Pica"/>
                <a:sym typeface="IM Fell Double Pica"/>
              </a:rPr>
              <a:t>PWLE </a:t>
            </a:r>
            <a:r>
              <a:rPr lang="en" sz="1600">
                <a:solidFill>
                  <a:srgbClr val="E2AEA5"/>
                </a:solidFill>
                <a:latin typeface="IM Fell Double Pica"/>
                <a:ea typeface="IM Fell Double Pica"/>
                <a:cs typeface="IM Fell Double Pica"/>
                <a:sym typeface="IM Fell Double Pica"/>
              </a:rPr>
              <a:t>project participants.  </a:t>
            </a:r>
            <a:endParaRPr sz="1600">
              <a:solidFill>
                <a:srgbClr val="E2AEA5"/>
              </a:solidFill>
              <a:latin typeface="IM Fell Double Pica"/>
              <a:ea typeface="IM Fell Double Pica"/>
              <a:cs typeface="IM Fell Double Pica"/>
              <a:sym typeface="IM Fell Double Pica"/>
            </a:endParaRPr>
          </a:p>
          <a:p>
            <a:pPr marL="650111" marR="1838575" lvl="0" indent="2031" algn="l" rtl="0">
              <a:lnSpc>
                <a:spcPct val="124950"/>
              </a:lnSpc>
              <a:spcBef>
                <a:spcPts val="1334"/>
              </a:spcBef>
              <a:spcAft>
                <a:spcPts val="0"/>
              </a:spcAft>
              <a:buClr>
                <a:schemeClr val="dk1"/>
              </a:buClr>
              <a:buSzPts val="1100"/>
              <a:buFont typeface="Arial"/>
              <a:buNone/>
            </a:pPr>
            <a:r>
              <a:rPr lang="en" sz="1600">
                <a:solidFill>
                  <a:srgbClr val="E2AEA5"/>
                </a:solidFill>
                <a:latin typeface="IM Fell Double Pica"/>
                <a:ea typeface="IM Fell Double Pica"/>
                <a:cs typeface="IM Fell Double Pica"/>
                <a:sym typeface="IM Fell Double Pica"/>
              </a:rPr>
              <a:t>I challenge readers to read the report recommendations,  reflect, and plan on how their spaces could allow for  engagement – the opportunity is there; all that is left is  your commitment to incorporate these principles and  recommendations into your work.” </a:t>
            </a:r>
            <a:endParaRPr sz="1600">
              <a:solidFill>
                <a:srgbClr val="E2AEA5"/>
              </a:solidFill>
              <a:latin typeface="IM Fell Double Pica"/>
              <a:ea typeface="IM Fell Double Pica"/>
              <a:cs typeface="IM Fell Double Pica"/>
              <a:sym typeface="IM Fell Double Pica"/>
            </a:endParaRPr>
          </a:p>
          <a:p>
            <a:pPr marL="914400" marR="0" lvl="0" indent="0" algn="l" rtl="0">
              <a:lnSpc>
                <a:spcPct val="100000"/>
              </a:lnSpc>
              <a:spcBef>
                <a:spcPts val="0"/>
              </a:spcBef>
              <a:spcAft>
                <a:spcPts val="0"/>
              </a:spcAft>
              <a:buClr>
                <a:schemeClr val="dk1"/>
              </a:buClr>
              <a:buSzPts val="1100"/>
              <a:buFont typeface="Arial"/>
              <a:buNone/>
            </a:pPr>
            <a:endParaRPr sz="1200">
              <a:solidFill>
                <a:srgbClr val="F8E9DD"/>
              </a:solidFill>
              <a:latin typeface="Lexend Light"/>
              <a:ea typeface="Lexend Light"/>
              <a:cs typeface="Lexend Light"/>
              <a:sym typeface="Lexend Light"/>
            </a:endParaRPr>
          </a:p>
          <a:p>
            <a:pPr marL="914400" marR="0" lvl="0" indent="0" algn="l" rtl="0">
              <a:lnSpc>
                <a:spcPct val="100000"/>
              </a:lnSpc>
              <a:spcBef>
                <a:spcPts val="1500"/>
              </a:spcBef>
              <a:spcAft>
                <a:spcPts val="1500"/>
              </a:spcAft>
              <a:buClr>
                <a:schemeClr val="dk1"/>
              </a:buClr>
              <a:buSzPts val="1100"/>
              <a:buFont typeface="Arial"/>
              <a:buNone/>
            </a:pPr>
            <a:r>
              <a:rPr lang="en" sz="1200">
                <a:solidFill>
                  <a:srgbClr val="F8E9DD"/>
                </a:solidFill>
                <a:latin typeface="Lexend Light"/>
                <a:ea typeface="Lexend Light"/>
                <a:cs typeface="Lexend Light"/>
                <a:sym typeface="Lexend Light"/>
              </a:rPr>
              <a:t>M. Escoto  PWLE</a:t>
            </a:r>
            <a:endParaRPr sz="1200">
              <a:solidFill>
                <a:srgbClr val="F8E9DD"/>
              </a:solidFill>
              <a:latin typeface="Lexend Light"/>
              <a:ea typeface="Lexend Light"/>
              <a:cs typeface="Lexend Light"/>
              <a:sym typeface="Lexend Light"/>
            </a:endParaRPr>
          </a:p>
        </p:txBody>
      </p:sp>
      <p:pic>
        <p:nvPicPr>
          <p:cNvPr id="357" name="Google Shape;357;p40"/>
          <p:cNvPicPr preferRelativeResize="0"/>
          <p:nvPr/>
        </p:nvPicPr>
        <p:blipFill>
          <a:blip r:embed="rId3">
            <a:alphaModFix/>
          </a:blip>
          <a:stretch>
            <a:fillRect/>
          </a:stretch>
        </p:blipFill>
        <p:spPr>
          <a:xfrm>
            <a:off x="6840550" y="2232725"/>
            <a:ext cx="1827200" cy="2956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1"/>
        <p:cNvGrpSpPr/>
        <p:nvPr/>
      </p:nvGrpSpPr>
      <p:grpSpPr>
        <a:xfrm>
          <a:off x="0" y="0"/>
          <a:ext cx="0" cy="0"/>
          <a:chOff x="0" y="0"/>
          <a:chExt cx="0" cy="0"/>
        </a:xfrm>
      </p:grpSpPr>
      <p:sp>
        <p:nvSpPr>
          <p:cNvPr id="362" name="Google Shape;362;p41"/>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B35527"/>
                </a:solidFill>
              </a:rPr>
              <a:t>28</a:t>
            </a:fld>
            <a:endParaRPr>
              <a:solidFill>
                <a:srgbClr val="B35527"/>
              </a:solidFill>
            </a:endParaRPr>
          </a:p>
        </p:txBody>
      </p:sp>
      <p:sp>
        <p:nvSpPr>
          <p:cNvPr id="363" name="Google Shape;363;p41"/>
          <p:cNvSpPr txBox="1"/>
          <p:nvPr/>
        </p:nvSpPr>
        <p:spPr>
          <a:xfrm>
            <a:off x="543375" y="1190625"/>
            <a:ext cx="1669500" cy="17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a:solidFill>
                  <a:srgbClr val="B35527"/>
                </a:solidFill>
                <a:latin typeface="IM Fell Double Pica"/>
                <a:ea typeface="IM Fell Double Pica"/>
                <a:cs typeface="IM Fell Double Pica"/>
                <a:sym typeface="IM Fell Double Pica"/>
              </a:rPr>
              <a:t>Reach out </a:t>
            </a:r>
            <a:endParaRPr sz="2400">
              <a:solidFill>
                <a:srgbClr val="B35527"/>
              </a:solidFill>
              <a:latin typeface="IM Fell Double Pica"/>
              <a:ea typeface="IM Fell Double Pica"/>
              <a:cs typeface="IM Fell Double Pica"/>
              <a:sym typeface="IM Fell Double Pica"/>
            </a:endParaRPr>
          </a:p>
          <a:p>
            <a:pPr marL="0" lvl="0" indent="0" algn="l" rtl="0">
              <a:spcBef>
                <a:spcPts val="0"/>
              </a:spcBef>
              <a:spcAft>
                <a:spcPts val="0"/>
              </a:spcAft>
              <a:buClr>
                <a:srgbClr val="000000"/>
              </a:buClr>
              <a:buSzPts val="1100"/>
              <a:buFont typeface="Arial"/>
              <a:buNone/>
            </a:pPr>
            <a:r>
              <a:rPr lang="en" sz="2400">
                <a:solidFill>
                  <a:srgbClr val="B35527"/>
                </a:solidFill>
                <a:latin typeface="IM Fell Double Pica"/>
                <a:ea typeface="IM Fell Double Pica"/>
                <a:cs typeface="IM Fell Double Pica"/>
                <a:sym typeface="IM Fell Double Pica"/>
              </a:rPr>
              <a:t>to Read the </a:t>
            </a:r>
            <a:endParaRPr sz="2400">
              <a:solidFill>
                <a:srgbClr val="B35527"/>
              </a:solidFill>
              <a:latin typeface="IM Fell Double Pica"/>
              <a:ea typeface="IM Fell Double Pica"/>
              <a:cs typeface="IM Fell Double Pica"/>
              <a:sym typeface="IM Fell Double Pica"/>
            </a:endParaRPr>
          </a:p>
          <a:p>
            <a:pPr marL="0" lvl="0" indent="0" algn="l" rtl="0">
              <a:spcBef>
                <a:spcPts val="0"/>
              </a:spcBef>
              <a:spcAft>
                <a:spcPts val="0"/>
              </a:spcAft>
              <a:buNone/>
            </a:pPr>
            <a:r>
              <a:rPr lang="en" sz="2400">
                <a:solidFill>
                  <a:srgbClr val="B35527"/>
                </a:solidFill>
                <a:latin typeface="IM Fell Double Pica"/>
                <a:ea typeface="IM Fell Double Pica"/>
                <a:cs typeface="IM Fell Double Pica"/>
                <a:sym typeface="IM Fell Double Pica"/>
              </a:rPr>
              <a:t>Full Report</a:t>
            </a:r>
            <a:endParaRPr sz="2400">
              <a:solidFill>
                <a:srgbClr val="B35527"/>
              </a:solidFill>
              <a:latin typeface="IM Fell Double Pica"/>
              <a:ea typeface="IM Fell Double Pica"/>
              <a:cs typeface="IM Fell Double Pica"/>
              <a:sym typeface="IM Fell Double Pica"/>
            </a:endParaRPr>
          </a:p>
          <a:p>
            <a:pPr marL="0" lvl="0" indent="0" algn="l" rtl="0">
              <a:spcBef>
                <a:spcPts val="1000"/>
              </a:spcBef>
              <a:spcAft>
                <a:spcPts val="0"/>
              </a:spcAft>
              <a:buNone/>
            </a:pPr>
            <a:r>
              <a:rPr lang="en" sz="1800" i="1">
                <a:solidFill>
                  <a:srgbClr val="4F3872"/>
                </a:solidFill>
                <a:latin typeface="IM Fell Double Pica"/>
                <a:ea typeface="IM Fell Double Pica"/>
                <a:cs typeface="IM Fell Double Pica"/>
                <a:sym typeface="IM Fell Double Pica"/>
              </a:rPr>
              <a:t>A preview</a:t>
            </a:r>
            <a:endParaRPr sz="1800" i="1">
              <a:solidFill>
                <a:srgbClr val="4F3872"/>
              </a:solidFill>
              <a:latin typeface="IM Fell Double Pica"/>
              <a:ea typeface="IM Fell Double Pica"/>
              <a:cs typeface="IM Fell Double Pica"/>
              <a:sym typeface="IM Fell Double Pica"/>
            </a:endParaRPr>
          </a:p>
        </p:txBody>
      </p:sp>
      <p:pic>
        <p:nvPicPr>
          <p:cNvPr id="365" name="Google Shape;365;p41"/>
          <p:cNvPicPr preferRelativeResize="0"/>
          <p:nvPr/>
        </p:nvPicPr>
        <p:blipFill rotWithShape="1">
          <a:blip r:embed="rId3">
            <a:alphaModFix/>
          </a:blip>
          <a:srcRect t="754"/>
          <a:stretch/>
        </p:blipFill>
        <p:spPr>
          <a:xfrm>
            <a:off x="6763771" y="1429313"/>
            <a:ext cx="1903906" cy="2444605"/>
          </a:xfrm>
          <a:prstGeom prst="rect">
            <a:avLst/>
          </a:prstGeom>
          <a:noFill/>
          <a:ln>
            <a:noFill/>
          </a:ln>
          <a:effectLst>
            <a:outerShdw blurRad="128588" dist="28575" dir="5400000" algn="bl" rotWithShape="0">
              <a:srgbClr val="000000">
                <a:alpha val="23000"/>
              </a:srgbClr>
            </a:outerShdw>
          </a:effectLst>
        </p:spPr>
      </p:pic>
      <p:pic>
        <p:nvPicPr>
          <p:cNvPr id="366" name="Google Shape;366;p41"/>
          <p:cNvPicPr preferRelativeResize="0"/>
          <p:nvPr/>
        </p:nvPicPr>
        <p:blipFill>
          <a:blip r:embed="rId4">
            <a:alphaModFix/>
          </a:blip>
          <a:stretch>
            <a:fillRect/>
          </a:stretch>
        </p:blipFill>
        <p:spPr>
          <a:xfrm>
            <a:off x="4642863" y="1426182"/>
            <a:ext cx="1884789" cy="2444605"/>
          </a:xfrm>
          <a:prstGeom prst="rect">
            <a:avLst/>
          </a:prstGeom>
          <a:noFill/>
          <a:ln>
            <a:noFill/>
          </a:ln>
          <a:effectLst>
            <a:outerShdw blurRad="128588" dist="28575" dir="5400000" algn="bl" rotWithShape="0">
              <a:srgbClr val="000000">
                <a:alpha val="23000"/>
              </a:srgbClr>
            </a:outerShdw>
          </a:effectLst>
        </p:spPr>
      </p:pic>
      <p:pic>
        <p:nvPicPr>
          <p:cNvPr id="367" name="Google Shape;367;p41"/>
          <p:cNvPicPr preferRelativeResize="0"/>
          <p:nvPr/>
        </p:nvPicPr>
        <p:blipFill>
          <a:blip r:embed="rId5">
            <a:alphaModFix/>
          </a:blip>
          <a:stretch>
            <a:fillRect/>
          </a:stretch>
        </p:blipFill>
        <p:spPr>
          <a:xfrm>
            <a:off x="2502825" y="1429308"/>
            <a:ext cx="1903906" cy="2463165"/>
          </a:xfrm>
          <a:prstGeom prst="rect">
            <a:avLst/>
          </a:prstGeom>
          <a:noFill/>
          <a:ln>
            <a:noFill/>
          </a:ln>
          <a:effectLst>
            <a:outerShdw blurRad="128588" dist="28575" dir="5400000" algn="bl" rotWithShape="0">
              <a:srgbClr val="000000">
                <a:alpha val="2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AEA5"/>
        </a:solidFill>
        <a:effectLst/>
      </p:bgPr>
    </p:bg>
    <p:spTree>
      <p:nvGrpSpPr>
        <p:cNvPr id="1" name="Shape 371"/>
        <p:cNvGrpSpPr/>
        <p:nvPr/>
      </p:nvGrpSpPr>
      <p:grpSpPr>
        <a:xfrm>
          <a:off x="0" y="0"/>
          <a:ext cx="0" cy="0"/>
          <a:chOff x="0" y="0"/>
          <a:chExt cx="0" cy="0"/>
        </a:xfrm>
      </p:grpSpPr>
      <p:pic>
        <p:nvPicPr>
          <p:cNvPr id="372" name="Google Shape;372;p42"/>
          <p:cNvPicPr preferRelativeResize="0"/>
          <p:nvPr/>
        </p:nvPicPr>
        <p:blipFill>
          <a:blip r:embed="rId3">
            <a:alphaModFix/>
          </a:blip>
          <a:stretch>
            <a:fillRect/>
          </a:stretch>
        </p:blipFill>
        <p:spPr>
          <a:xfrm>
            <a:off x="4030200" y="1543100"/>
            <a:ext cx="1054300" cy="1538500"/>
          </a:xfrm>
          <a:prstGeom prst="rect">
            <a:avLst/>
          </a:prstGeom>
          <a:noFill/>
          <a:ln>
            <a:noFill/>
          </a:ln>
        </p:spPr>
      </p:pic>
      <p:sp>
        <p:nvSpPr>
          <p:cNvPr id="373" name="Google Shape;373;p42"/>
          <p:cNvSpPr txBox="1"/>
          <p:nvPr/>
        </p:nvSpPr>
        <p:spPr>
          <a:xfrm>
            <a:off x="3737250" y="3248050"/>
            <a:ext cx="1669500" cy="7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rgbClr val="533776"/>
                </a:solidFill>
                <a:latin typeface="IM Fell Double Pica"/>
                <a:ea typeface="IM Fell Double Pica"/>
                <a:cs typeface="IM Fell Double Pica"/>
                <a:sym typeface="IM Fell Double Pica"/>
              </a:rPr>
              <a:t>Thank You</a:t>
            </a:r>
            <a:endParaRPr sz="1800" i="1">
              <a:solidFill>
                <a:srgbClr val="533776"/>
              </a:solidFill>
              <a:latin typeface="IM Fell Double Pica"/>
              <a:ea typeface="IM Fell Double Pica"/>
              <a:cs typeface="IM Fell Double Pica"/>
              <a:sym typeface="IM Fell Double P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9DD"/>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1883675" y="479875"/>
            <a:ext cx="5413800" cy="41874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Clr>
                <a:schemeClr val="dk1"/>
              </a:buClr>
              <a:buSzPts val="1100"/>
              <a:buFont typeface="Arial"/>
              <a:buNone/>
            </a:pPr>
            <a:r>
              <a:rPr lang="en" sz="1200">
                <a:solidFill>
                  <a:srgbClr val="763733"/>
                </a:solidFill>
                <a:latin typeface="Lexend Light"/>
                <a:ea typeface="Lexend Light"/>
                <a:cs typeface="Lexend Light"/>
                <a:sym typeface="Lexend Light"/>
              </a:rPr>
              <a:t>We recognize that we all live and work in different places and therefore on different traditional Indigenous territories. </a:t>
            </a:r>
            <a:endParaRPr sz="1200">
              <a:solidFill>
                <a:srgbClr val="763733"/>
              </a:solidFill>
              <a:latin typeface="Lexend Light"/>
              <a:ea typeface="Lexend Light"/>
              <a:cs typeface="Lexend Light"/>
              <a:sym typeface="Lexend Light"/>
            </a:endParaRPr>
          </a:p>
          <a:p>
            <a:pPr marL="0" lvl="0" indent="0" algn="l" rtl="0">
              <a:lnSpc>
                <a:spcPct val="130000"/>
              </a:lnSpc>
              <a:spcBef>
                <a:spcPts val="0"/>
              </a:spcBef>
              <a:spcAft>
                <a:spcPts val="0"/>
              </a:spcAft>
              <a:buClr>
                <a:srgbClr val="3B4238"/>
              </a:buClr>
              <a:buSzPts val="1100"/>
              <a:buFont typeface="Arial"/>
              <a:buNone/>
            </a:pPr>
            <a:r>
              <a:rPr lang="en" sz="1200">
                <a:solidFill>
                  <a:srgbClr val="763733"/>
                </a:solidFill>
                <a:latin typeface="Lexend Light"/>
                <a:ea typeface="Lexend Light"/>
                <a:cs typeface="Lexend Light"/>
                <a:sym typeface="Lexend Light"/>
              </a:rPr>
              <a:t> </a:t>
            </a:r>
            <a:endParaRPr sz="1200">
              <a:solidFill>
                <a:srgbClr val="763733"/>
              </a:solidFill>
              <a:latin typeface="Lexend Light"/>
              <a:ea typeface="Lexend Light"/>
              <a:cs typeface="Lexend Light"/>
              <a:sym typeface="Lexend Light"/>
            </a:endParaRPr>
          </a:p>
          <a:p>
            <a:pPr marL="0" lvl="0" indent="0" algn="l" rtl="0">
              <a:lnSpc>
                <a:spcPct val="130000"/>
              </a:lnSpc>
              <a:spcBef>
                <a:spcPts val="0"/>
              </a:spcBef>
              <a:spcAft>
                <a:spcPts val="0"/>
              </a:spcAft>
              <a:buClr>
                <a:schemeClr val="dk1"/>
              </a:buClr>
              <a:buSzPts val="1100"/>
              <a:buFont typeface="Arial"/>
              <a:buNone/>
            </a:pPr>
            <a:r>
              <a:rPr lang="en" sz="1200">
                <a:solidFill>
                  <a:srgbClr val="763733"/>
                </a:solidFill>
                <a:latin typeface="Lexend Light"/>
                <a:ea typeface="Lexend Light"/>
                <a:cs typeface="Lexend Light"/>
                <a:sym typeface="Lexend Light"/>
              </a:rPr>
              <a:t>We have the responsibility as contemporary stewards of the land to show respect for the contributions of Indigenous peoples dating back countless generations. On a national level, we encourage all people living and visiting Canada to learn about the Indigenous people of the lands on which they live, work or visit. In the spirit of truth and reconciliation, we respect the self-determination of First Nations, Métis and Inuit, and their rights and responsibilities in cultures, languages and the pursuit of wellness.</a:t>
            </a:r>
            <a:endParaRPr sz="1200">
              <a:solidFill>
                <a:srgbClr val="763733"/>
              </a:solidFill>
              <a:latin typeface="Lexend Light"/>
              <a:ea typeface="Lexend Light"/>
              <a:cs typeface="Lexend Light"/>
              <a:sym typeface="Lexend Light"/>
            </a:endParaRPr>
          </a:p>
          <a:p>
            <a:pPr marL="0" lvl="0" indent="0" algn="l" rtl="0">
              <a:lnSpc>
                <a:spcPct val="130000"/>
              </a:lnSpc>
              <a:spcBef>
                <a:spcPts val="0"/>
              </a:spcBef>
              <a:spcAft>
                <a:spcPts val="0"/>
              </a:spcAft>
              <a:buClr>
                <a:schemeClr val="dk1"/>
              </a:buClr>
              <a:buSzPts val="1100"/>
              <a:buFont typeface="Arial"/>
              <a:buNone/>
            </a:pPr>
            <a:endParaRPr sz="1200">
              <a:solidFill>
                <a:srgbClr val="763733"/>
              </a:solidFill>
              <a:latin typeface="Lexend Light"/>
              <a:ea typeface="Lexend Light"/>
              <a:cs typeface="Lexend Light"/>
              <a:sym typeface="Lexend Light"/>
            </a:endParaRPr>
          </a:p>
          <a:p>
            <a:pPr marL="0" lvl="0" indent="0" algn="l" rtl="0">
              <a:lnSpc>
                <a:spcPct val="130000"/>
              </a:lnSpc>
              <a:spcBef>
                <a:spcPts val="0"/>
              </a:spcBef>
              <a:spcAft>
                <a:spcPts val="0"/>
              </a:spcAft>
              <a:buNone/>
            </a:pPr>
            <a:r>
              <a:rPr lang="en" sz="1200">
                <a:solidFill>
                  <a:srgbClr val="763733"/>
                </a:solidFill>
                <a:latin typeface="Lexend Light"/>
                <a:ea typeface="Lexend Light"/>
                <a:cs typeface="Lexend Light"/>
                <a:sym typeface="Lexend Light"/>
              </a:rPr>
              <a:t>We invite you to explore the Native Land website to learn more about the land you live and work on.</a:t>
            </a:r>
            <a:endParaRPr sz="1200">
              <a:latin typeface="Lexend"/>
              <a:ea typeface="Lexend"/>
              <a:cs typeface="Lexend"/>
              <a:sym typeface="Lexend"/>
            </a:endParaRPr>
          </a:p>
        </p:txBody>
      </p:sp>
      <p:pic>
        <p:nvPicPr>
          <p:cNvPr id="78" name="Google Shape;78;p16"/>
          <p:cNvPicPr preferRelativeResize="0"/>
          <p:nvPr/>
        </p:nvPicPr>
        <p:blipFill rotWithShape="1">
          <a:blip r:embed="rId3">
            <a:alphaModFix/>
          </a:blip>
          <a:srcRect l="49586"/>
          <a:stretch/>
        </p:blipFill>
        <p:spPr>
          <a:xfrm>
            <a:off x="1" y="1076400"/>
            <a:ext cx="1759126" cy="3107624"/>
          </a:xfrm>
          <a:prstGeom prst="rect">
            <a:avLst/>
          </a:prstGeom>
          <a:noFill/>
          <a:ln>
            <a:noFill/>
          </a:ln>
        </p:spPr>
      </p:pic>
      <p:pic>
        <p:nvPicPr>
          <p:cNvPr id="79" name="Google Shape;79;p16"/>
          <p:cNvPicPr preferRelativeResize="0"/>
          <p:nvPr/>
        </p:nvPicPr>
        <p:blipFill rotWithShape="1">
          <a:blip r:embed="rId3">
            <a:alphaModFix/>
          </a:blip>
          <a:srcRect r="53529"/>
          <a:stretch/>
        </p:blipFill>
        <p:spPr>
          <a:xfrm>
            <a:off x="7522426" y="1076400"/>
            <a:ext cx="1621573" cy="3107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AEA5"/>
        </a:solidFill>
        <a:effectLst/>
      </p:bgPr>
    </p:bg>
    <p:spTree>
      <p:nvGrpSpPr>
        <p:cNvPr id="1" name="Shape 83"/>
        <p:cNvGrpSpPr/>
        <p:nvPr/>
      </p:nvGrpSpPr>
      <p:grpSpPr>
        <a:xfrm>
          <a:off x="0" y="0"/>
          <a:ext cx="0" cy="0"/>
          <a:chOff x="0" y="0"/>
          <a:chExt cx="0" cy="0"/>
        </a:xfrm>
      </p:grpSpPr>
      <p:sp>
        <p:nvSpPr>
          <p:cNvPr id="84" name="Google Shape;84;p17"/>
          <p:cNvSpPr txBox="1"/>
          <p:nvPr/>
        </p:nvSpPr>
        <p:spPr>
          <a:xfrm>
            <a:off x="476250" y="1190400"/>
            <a:ext cx="8191500" cy="20487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2000"/>
              </a:spcBef>
              <a:spcAft>
                <a:spcPts val="0"/>
              </a:spcAft>
              <a:buClr>
                <a:srgbClr val="000000"/>
              </a:buClr>
              <a:buSzPts val="1100"/>
              <a:buFont typeface="Source Sans Pro"/>
              <a:buNone/>
            </a:pPr>
            <a:r>
              <a:rPr lang="en" sz="2500">
                <a:solidFill>
                  <a:srgbClr val="4F3872"/>
                </a:solidFill>
                <a:latin typeface="IM Fell Double Pica"/>
                <a:ea typeface="IM Fell Double Pica"/>
                <a:cs typeface="IM Fell Double Pica"/>
                <a:sym typeface="IM Fell Double Pica"/>
              </a:rPr>
              <a:t>“The times are urgent, let us slow down."</a:t>
            </a:r>
            <a:endParaRPr sz="2500" b="1">
              <a:solidFill>
                <a:srgbClr val="4F3872"/>
              </a:solidFill>
              <a:latin typeface="IM Fell Double Pica"/>
              <a:ea typeface="IM Fell Double Pica"/>
              <a:cs typeface="IM Fell Double Pica"/>
              <a:sym typeface="IM Fell Double Pica"/>
            </a:endParaRPr>
          </a:p>
          <a:p>
            <a:pPr marL="0" lvl="0" indent="0" algn="ctr" rtl="0">
              <a:lnSpc>
                <a:spcPct val="100000"/>
              </a:lnSpc>
              <a:spcBef>
                <a:spcPts val="1000"/>
              </a:spcBef>
              <a:spcAft>
                <a:spcPts val="0"/>
              </a:spcAft>
              <a:buSzPts val="1100"/>
              <a:buNone/>
            </a:pPr>
            <a:r>
              <a:rPr lang="en" sz="1200">
                <a:solidFill>
                  <a:srgbClr val="4F3872"/>
                </a:solidFill>
                <a:latin typeface="Lexend"/>
                <a:ea typeface="Lexend"/>
                <a:cs typeface="Lexend"/>
                <a:sym typeface="Lexend"/>
              </a:rPr>
              <a:t>Bayo Akomolafe</a:t>
            </a:r>
            <a:endParaRPr>
              <a:solidFill>
                <a:srgbClr val="4F3872"/>
              </a:solidFill>
              <a:latin typeface="Lexend"/>
              <a:ea typeface="Lexend"/>
              <a:cs typeface="Lexend"/>
              <a:sym typeface="Lexend"/>
            </a:endParaRPr>
          </a:p>
        </p:txBody>
      </p:sp>
      <p:sp>
        <p:nvSpPr>
          <p:cNvPr id="85" name="Google Shape;85;p17"/>
          <p:cNvSpPr txBox="1"/>
          <p:nvPr/>
        </p:nvSpPr>
        <p:spPr>
          <a:xfrm>
            <a:off x="476250" y="2618550"/>
            <a:ext cx="8191500" cy="2048700"/>
          </a:xfrm>
          <a:prstGeom prst="rect">
            <a:avLst/>
          </a:prstGeom>
          <a:noFill/>
          <a:ln>
            <a:noFill/>
          </a:ln>
        </p:spPr>
        <p:txBody>
          <a:bodyPr spcFirstLastPara="1" wrap="square" lIns="91425" tIns="91425" rIns="91425" bIns="91425" anchor="ctr" anchorCtr="0">
            <a:noAutofit/>
          </a:bodyPr>
          <a:lstStyle/>
          <a:p>
            <a:pPr marL="0" lvl="0" indent="0" algn="ctr" rtl="0">
              <a:spcBef>
                <a:spcPts val="500"/>
              </a:spcBef>
              <a:spcAft>
                <a:spcPts val="0"/>
              </a:spcAft>
              <a:buSzPts val="1100"/>
              <a:buNone/>
            </a:pPr>
            <a:r>
              <a:rPr lang="en" sz="1200">
                <a:solidFill>
                  <a:srgbClr val="4F3872"/>
                </a:solidFill>
                <a:latin typeface="Lexend Light"/>
                <a:ea typeface="Lexend Light"/>
                <a:cs typeface="Lexend Light"/>
                <a:sym typeface="Lexend Light"/>
              </a:rPr>
              <a:t>Let's take a moment together to pause. Breathe.</a:t>
            </a:r>
            <a:endParaRPr sz="1200">
              <a:solidFill>
                <a:srgbClr val="4F3872"/>
              </a:solidFill>
              <a:latin typeface="Lexend Light"/>
              <a:ea typeface="Lexend Light"/>
              <a:cs typeface="Lexend Light"/>
              <a:sym typeface="Lexend Light"/>
            </a:endParaRPr>
          </a:p>
          <a:p>
            <a:pPr marL="0" lvl="0" indent="0" algn="ctr" rtl="0">
              <a:spcBef>
                <a:spcPts val="500"/>
              </a:spcBef>
              <a:spcAft>
                <a:spcPts val="0"/>
              </a:spcAft>
              <a:buSzPts val="1100"/>
              <a:buNone/>
            </a:pPr>
            <a:r>
              <a:rPr lang="en" sz="1200">
                <a:solidFill>
                  <a:srgbClr val="4F3872"/>
                </a:solidFill>
                <a:latin typeface="Lexend Light"/>
                <a:ea typeface="Lexend Light"/>
                <a:cs typeface="Lexend Light"/>
                <a:sym typeface="Lexend Light"/>
              </a:rPr>
              <a:t>Let's tap into our willingness to connect, listen, </a:t>
            </a:r>
            <a:endParaRPr sz="1200">
              <a:solidFill>
                <a:srgbClr val="4F3872"/>
              </a:solidFill>
              <a:latin typeface="Lexend Light"/>
              <a:ea typeface="Lexend Light"/>
              <a:cs typeface="Lexend Light"/>
              <a:sym typeface="Lexend Light"/>
            </a:endParaRPr>
          </a:p>
          <a:p>
            <a:pPr marL="0" lvl="0" indent="0" algn="ctr" rtl="0">
              <a:spcBef>
                <a:spcPts val="500"/>
              </a:spcBef>
              <a:spcAft>
                <a:spcPts val="0"/>
              </a:spcAft>
              <a:buSzPts val="1100"/>
              <a:buNone/>
            </a:pPr>
            <a:r>
              <a:rPr lang="en" sz="1200">
                <a:solidFill>
                  <a:srgbClr val="4F3872"/>
                </a:solidFill>
                <a:latin typeface="Lexend Light"/>
                <a:ea typeface="Lexend Light"/>
                <a:cs typeface="Lexend Light"/>
                <a:sym typeface="Lexend Light"/>
              </a:rPr>
              <a:t>and envision something different. </a:t>
            </a:r>
            <a:endParaRPr sz="2500">
              <a:solidFill>
                <a:srgbClr val="4F3872"/>
              </a:solidFill>
              <a:latin typeface="IM Fell Double Pica"/>
              <a:ea typeface="IM Fell Double Pica"/>
              <a:cs typeface="IM Fell Double Pica"/>
              <a:sym typeface="IM Fell Double Pica"/>
            </a:endParaRPr>
          </a:p>
        </p:txBody>
      </p:sp>
      <p:pic>
        <p:nvPicPr>
          <p:cNvPr id="86" name="Google Shape;86;p17"/>
          <p:cNvPicPr preferRelativeResize="0"/>
          <p:nvPr/>
        </p:nvPicPr>
        <p:blipFill rotWithShape="1">
          <a:blip r:embed="rId3">
            <a:alphaModFix/>
          </a:blip>
          <a:srcRect b="19575"/>
          <a:stretch/>
        </p:blipFill>
        <p:spPr>
          <a:xfrm rot="10800000">
            <a:off x="3910612" y="2"/>
            <a:ext cx="1322775" cy="1545551"/>
          </a:xfrm>
          <a:prstGeom prst="rect">
            <a:avLst/>
          </a:prstGeom>
          <a:noFill/>
          <a:ln>
            <a:noFill/>
          </a:ln>
        </p:spPr>
      </p:pic>
      <p:sp>
        <p:nvSpPr>
          <p:cNvPr id="87" name="Google Shape;87;p17"/>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18"/>
          <p:cNvSpPr/>
          <p:nvPr/>
        </p:nvSpPr>
        <p:spPr>
          <a:xfrm>
            <a:off x="0" y="0"/>
            <a:ext cx="3872700" cy="5143500"/>
          </a:xfrm>
          <a:prstGeom prst="rect">
            <a:avLst/>
          </a:prstGeom>
          <a:solidFill>
            <a:srgbClr val="523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0" y="2436650"/>
            <a:ext cx="3872700" cy="2706900"/>
          </a:xfrm>
          <a:prstGeom prst="rect">
            <a:avLst/>
          </a:prstGeom>
          <a:solidFill>
            <a:srgbClr val="39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p:nvPr/>
        </p:nvSpPr>
        <p:spPr>
          <a:xfrm>
            <a:off x="4652900" y="476400"/>
            <a:ext cx="4014900" cy="347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Source Sans Pro"/>
              <a:buNone/>
            </a:pPr>
            <a:endParaRPr sz="1800">
              <a:solidFill>
                <a:srgbClr val="523842"/>
              </a:solidFill>
              <a:latin typeface="IM Fell Double Pica"/>
              <a:ea typeface="IM Fell Double Pica"/>
              <a:cs typeface="IM Fell Double Pica"/>
              <a:sym typeface="IM Fell Double Pica"/>
            </a:endParaRPr>
          </a:p>
          <a:p>
            <a:pPr marL="0" marR="0" lvl="0" indent="0" algn="l" rtl="0">
              <a:lnSpc>
                <a:spcPct val="100000"/>
              </a:lnSpc>
              <a:spcBef>
                <a:spcPts val="1500"/>
              </a:spcBef>
              <a:spcAft>
                <a:spcPts val="0"/>
              </a:spcAft>
              <a:buClr>
                <a:schemeClr val="dk1"/>
              </a:buClr>
              <a:buSzPts val="1100"/>
              <a:buFont typeface="Arial"/>
              <a:buNone/>
            </a:pPr>
            <a:r>
              <a:rPr lang="en" sz="1800">
                <a:solidFill>
                  <a:srgbClr val="523842"/>
                </a:solidFill>
                <a:latin typeface="IM Fell Double Pica"/>
                <a:ea typeface="IM Fell Double Pica"/>
                <a:cs typeface="IM Fell Double Pica"/>
                <a:sym typeface="IM Fell Double Pica"/>
              </a:rPr>
              <a:t>We find ourselves in a moment of cultural change — people are becoming increasingly dissatisfied with opaque and top-down processes. </a:t>
            </a:r>
            <a:endParaRPr sz="1800">
              <a:solidFill>
                <a:srgbClr val="523842"/>
              </a:solidFill>
              <a:latin typeface="IM Fell Double Pica"/>
              <a:ea typeface="IM Fell Double Pica"/>
              <a:cs typeface="IM Fell Double Pica"/>
              <a:sym typeface="IM Fell Double Pica"/>
            </a:endParaRPr>
          </a:p>
          <a:p>
            <a:pPr marL="0" marR="0" lvl="0" indent="0" algn="l" rtl="0">
              <a:lnSpc>
                <a:spcPct val="100000"/>
              </a:lnSpc>
              <a:spcBef>
                <a:spcPts val="1000"/>
              </a:spcBef>
              <a:spcAft>
                <a:spcPts val="1000"/>
              </a:spcAft>
              <a:buClr>
                <a:schemeClr val="dk1"/>
              </a:buClr>
              <a:buSzPts val="1100"/>
              <a:buFont typeface="Arial"/>
              <a:buNone/>
            </a:pPr>
            <a:r>
              <a:rPr lang="en" sz="1800">
                <a:solidFill>
                  <a:srgbClr val="523842"/>
                </a:solidFill>
                <a:latin typeface="IM Fell Double Pica"/>
                <a:ea typeface="IM Fell Double Pica"/>
                <a:cs typeface="IM Fell Double Pica"/>
                <a:sym typeface="IM Fell Double Pica"/>
              </a:rPr>
              <a:t>They are demanding increased transparency and expecting to meaningfully shape the decisions that </a:t>
            </a:r>
            <a:br>
              <a:rPr lang="en" sz="1800">
                <a:solidFill>
                  <a:srgbClr val="523842"/>
                </a:solidFill>
                <a:latin typeface="IM Fell Double Pica"/>
                <a:ea typeface="IM Fell Double Pica"/>
                <a:cs typeface="IM Fell Double Pica"/>
                <a:sym typeface="IM Fell Double Pica"/>
              </a:rPr>
            </a:br>
            <a:r>
              <a:rPr lang="en" sz="1800">
                <a:solidFill>
                  <a:srgbClr val="523842"/>
                </a:solidFill>
                <a:latin typeface="IM Fell Double Pica"/>
                <a:ea typeface="IM Fell Double Pica"/>
                <a:cs typeface="IM Fell Double Pica"/>
                <a:sym typeface="IM Fell Double Pica"/>
              </a:rPr>
              <a:t>will impact them.</a:t>
            </a:r>
            <a:endParaRPr sz="1800">
              <a:solidFill>
                <a:srgbClr val="A57E93"/>
              </a:solidFill>
              <a:latin typeface="Lexend Medium"/>
              <a:ea typeface="Lexend Medium"/>
              <a:cs typeface="Lexend Medium"/>
              <a:sym typeface="Lexend Medium"/>
            </a:endParaRPr>
          </a:p>
        </p:txBody>
      </p:sp>
      <p:sp>
        <p:nvSpPr>
          <p:cNvPr id="95" name="Google Shape;95;p18"/>
          <p:cNvSpPr txBox="1"/>
          <p:nvPr/>
        </p:nvSpPr>
        <p:spPr>
          <a:xfrm>
            <a:off x="4652900" y="4118550"/>
            <a:ext cx="40149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1100">
                <a:solidFill>
                  <a:srgbClr val="523842"/>
                </a:solidFill>
                <a:latin typeface="Lexend Light"/>
                <a:ea typeface="Lexend Light"/>
                <a:cs typeface="Lexend Light"/>
                <a:sym typeface="Lexend Light"/>
              </a:rPr>
              <a:t>Sanders and Stappers (2008); Sheard et al. (2019), </a:t>
            </a:r>
            <a:br>
              <a:rPr lang="en" sz="1100">
                <a:solidFill>
                  <a:srgbClr val="523842"/>
                </a:solidFill>
                <a:latin typeface="Lexend Light"/>
                <a:ea typeface="Lexend Light"/>
                <a:cs typeface="Lexend Light"/>
                <a:sym typeface="Lexend Light"/>
              </a:rPr>
            </a:br>
            <a:r>
              <a:rPr lang="en" sz="1100">
                <a:solidFill>
                  <a:srgbClr val="523842"/>
                </a:solidFill>
                <a:latin typeface="Lexend Light"/>
                <a:ea typeface="Lexend Light"/>
                <a:cs typeface="Lexend Light"/>
                <a:sym typeface="Lexend Light"/>
              </a:rPr>
              <a:t>Kavakil (2021). </a:t>
            </a:r>
            <a:endParaRPr sz="1100">
              <a:solidFill>
                <a:srgbClr val="523842"/>
              </a:solidFill>
              <a:latin typeface="Lexend Light"/>
              <a:ea typeface="Lexend Light"/>
              <a:cs typeface="Lexend Light"/>
              <a:sym typeface="Lexend Light"/>
            </a:endParaRPr>
          </a:p>
        </p:txBody>
      </p:sp>
      <p:sp>
        <p:nvSpPr>
          <p:cNvPr id="96" name="Google Shape;96;p18"/>
          <p:cNvSpPr txBox="1"/>
          <p:nvPr/>
        </p:nvSpPr>
        <p:spPr>
          <a:xfrm>
            <a:off x="543375" y="1625325"/>
            <a:ext cx="2644500" cy="10155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500"/>
              </a:spcBef>
              <a:spcAft>
                <a:spcPts val="0"/>
              </a:spcAft>
              <a:buClr>
                <a:schemeClr val="dk1"/>
              </a:buClr>
              <a:buSzPts val="1100"/>
              <a:buFont typeface="Source Sans Pro"/>
              <a:buNone/>
            </a:pPr>
            <a:r>
              <a:rPr lang="en" sz="1200" b="1">
                <a:solidFill>
                  <a:srgbClr val="F8E9DD"/>
                </a:solidFill>
                <a:latin typeface="Lexend"/>
                <a:ea typeface="Lexend"/>
                <a:cs typeface="Lexend"/>
                <a:sym typeface="Lexend"/>
              </a:rPr>
              <a:t>Co-Design</a:t>
            </a:r>
            <a:endParaRPr sz="3600">
              <a:solidFill>
                <a:srgbClr val="F8E9DD"/>
              </a:solidFill>
              <a:latin typeface="IM Fell Double Pica"/>
              <a:ea typeface="IM Fell Double Pica"/>
              <a:cs typeface="IM Fell Double Pica"/>
              <a:sym typeface="IM Fell Double Pica"/>
            </a:endParaRPr>
          </a:p>
          <a:p>
            <a:pPr marL="0" lvl="0" indent="0" algn="l" rtl="0">
              <a:spcBef>
                <a:spcPts val="1000"/>
              </a:spcBef>
              <a:spcAft>
                <a:spcPts val="0"/>
              </a:spcAft>
              <a:buClr>
                <a:schemeClr val="dk1"/>
              </a:buClr>
              <a:buSzPts val="1100"/>
              <a:buFont typeface="Arial"/>
              <a:buNone/>
            </a:pPr>
            <a:r>
              <a:rPr lang="en" sz="3600">
                <a:solidFill>
                  <a:srgbClr val="E2AEA5"/>
                </a:solidFill>
                <a:latin typeface="IM Fell Double Pica"/>
                <a:ea typeface="IM Fell Double Pica"/>
                <a:cs typeface="IM Fell Double Pica"/>
                <a:sym typeface="IM Fell Double Pica"/>
              </a:rPr>
              <a:t>Introduction</a:t>
            </a:r>
            <a:endParaRPr sz="3600">
              <a:solidFill>
                <a:srgbClr val="E2AEA5"/>
              </a:solidFill>
              <a:latin typeface="Lexend"/>
              <a:ea typeface="Lexend"/>
              <a:cs typeface="Lexend"/>
              <a:sym typeface="Lexend"/>
            </a:endParaRPr>
          </a:p>
        </p:txBody>
      </p:sp>
      <p:pic>
        <p:nvPicPr>
          <p:cNvPr id="97" name="Google Shape;97;p18"/>
          <p:cNvPicPr preferRelativeResize="0"/>
          <p:nvPr/>
        </p:nvPicPr>
        <p:blipFill>
          <a:blip r:embed="rId3">
            <a:alphaModFix/>
          </a:blip>
          <a:stretch>
            <a:fillRect/>
          </a:stretch>
        </p:blipFill>
        <p:spPr>
          <a:xfrm>
            <a:off x="2267950" y="3332650"/>
            <a:ext cx="1198325" cy="1883075"/>
          </a:xfrm>
          <a:prstGeom prst="rect">
            <a:avLst/>
          </a:prstGeom>
          <a:noFill/>
          <a:ln>
            <a:noFill/>
          </a:ln>
        </p:spPr>
      </p:pic>
      <p:sp>
        <p:nvSpPr>
          <p:cNvPr id="98" name="Google Shape;98;p18"/>
          <p:cNvSpPr txBox="1">
            <a:spLocks noGrp="1"/>
          </p:cNvSpPr>
          <p:nvPr>
            <p:ph type="sldNum" idx="12"/>
          </p:nvPr>
        </p:nvSpPr>
        <p:spPr>
          <a:xfrm>
            <a:off x="8078175" y="4667250"/>
            <a:ext cx="589500" cy="476400"/>
          </a:xfrm>
          <a:prstGeom prst="rect">
            <a:avLst/>
          </a:prstGeom>
          <a:noFill/>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3842"/>
        </a:solidFill>
        <a:effectLst/>
      </p:bgPr>
    </p:bg>
    <p:spTree>
      <p:nvGrpSpPr>
        <p:cNvPr id="1" name="Shape 102"/>
        <p:cNvGrpSpPr/>
        <p:nvPr/>
      </p:nvGrpSpPr>
      <p:grpSpPr>
        <a:xfrm>
          <a:off x="0" y="0"/>
          <a:ext cx="0" cy="0"/>
          <a:chOff x="0" y="0"/>
          <a:chExt cx="0" cy="0"/>
        </a:xfrm>
      </p:grpSpPr>
      <p:sp>
        <p:nvSpPr>
          <p:cNvPr id="103" name="Google Shape;103;p19"/>
          <p:cNvSpPr txBox="1"/>
          <p:nvPr/>
        </p:nvSpPr>
        <p:spPr>
          <a:xfrm>
            <a:off x="543375" y="1666650"/>
            <a:ext cx="5384100" cy="173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a:solidFill>
                  <a:srgbClr val="E2AEA5"/>
                </a:solidFill>
                <a:latin typeface="IM Fell Double Pica"/>
                <a:ea typeface="IM Fell Double Pica"/>
                <a:cs typeface="IM Fell Double Pica"/>
                <a:sym typeface="IM Fell Double Pica"/>
              </a:rPr>
              <a:t>The pandemic raised the question, have people lost trust in government? Or is the bigger problem that governments don’t trust people? </a:t>
            </a:r>
            <a:endParaRPr sz="1800">
              <a:solidFill>
                <a:srgbClr val="E2AEA5"/>
              </a:solidFill>
              <a:latin typeface="IM Fell Double Pica"/>
              <a:ea typeface="IM Fell Double Pica"/>
              <a:cs typeface="IM Fell Double Pica"/>
              <a:sym typeface="IM Fell Double Pica"/>
            </a:endParaRPr>
          </a:p>
          <a:p>
            <a:pPr marL="0" marR="0" lvl="0" indent="0" algn="l" rtl="0">
              <a:lnSpc>
                <a:spcPct val="100000"/>
              </a:lnSpc>
              <a:spcBef>
                <a:spcPts val="1000"/>
              </a:spcBef>
              <a:spcAft>
                <a:spcPts val="0"/>
              </a:spcAft>
              <a:buClr>
                <a:schemeClr val="dk1"/>
              </a:buClr>
              <a:buSzPts val="1100"/>
              <a:buFont typeface="Arial"/>
              <a:buNone/>
            </a:pPr>
            <a:r>
              <a:rPr lang="en" sz="1800">
                <a:solidFill>
                  <a:srgbClr val="E2AEA5"/>
                </a:solidFill>
                <a:latin typeface="IM Fell Double Pica"/>
                <a:ea typeface="IM Fell Double Pica"/>
                <a:cs typeface="IM Fell Double Pica"/>
                <a:sym typeface="IM Fell Double Pica"/>
              </a:rPr>
              <a:t>Either way, the path to re-building trust involves greater citizen participation in decision making.</a:t>
            </a:r>
            <a:endParaRPr sz="1800">
              <a:solidFill>
                <a:srgbClr val="E2AEA5"/>
              </a:solidFill>
              <a:latin typeface="IM Fell Double Pica"/>
              <a:ea typeface="IM Fell Double Pica"/>
              <a:cs typeface="IM Fell Double Pica"/>
              <a:sym typeface="IM Fell Double Pica"/>
            </a:endParaRPr>
          </a:p>
          <a:p>
            <a:pPr marL="0" marR="0" lvl="0" indent="0" algn="l" rtl="0">
              <a:lnSpc>
                <a:spcPct val="100000"/>
              </a:lnSpc>
              <a:spcBef>
                <a:spcPts val="2000"/>
              </a:spcBef>
              <a:spcAft>
                <a:spcPts val="1000"/>
              </a:spcAft>
              <a:buClr>
                <a:schemeClr val="dk1"/>
              </a:buClr>
              <a:buSzPts val="1100"/>
              <a:buFont typeface="Arial"/>
              <a:buNone/>
            </a:pPr>
            <a:r>
              <a:rPr lang="en" sz="1200">
                <a:solidFill>
                  <a:srgbClr val="A57E93"/>
                </a:solidFill>
                <a:latin typeface="Lexend Light"/>
                <a:ea typeface="Lexend Light"/>
                <a:cs typeface="Lexend Light"/>
                <a:sym typeface="Lexend Light"/>
              </a:rPr>
              <a:t>Z. Press, Collaborator</a:t>
            </a:r>
            <a:endParaRPr sz="1200">
              <a:solidFill>
                <a:srgbClr val="A57E93"/>
              </a:solidFill>
              <a:latin typeface="Lexend Light"/>
              <a:ea typeface="Lexend Light"/>
              <a:cs typeface="Lexend Light"/>
              <a:sym typeface="Lexend Light"/>
            </a:endParaRPr>
          </a:p>
        </p:txBody>
      </p:sp>
      <p:pic>
        <p:nvPicPr>
          <p:cNvPr id="104" name="Google Shape;104;p19"/>
          <p:cNvPicPr preferRelativeResize="0"/>
          <p:nvPr/>
        </p:nvPicPr>
        <p:blipFill>
          <a:blip r:embed="rId3">
            <a:alphaModFix/>
          </a:blip>
          <a:stretch>
            <a:fillRect/>
          </a:stretch>
        </p:blipFill>
        <p:spPr>
          <a:xfrm>
            <a:off x="7199750" y="1621300"/>
            <a:ext cx="1044650" cy="1641575"/>
          </a:xfrm>
          <a:prstGeom prst="rect">
            <a:avLst/>
          </a:prstGeom>
          <a:noFill/>
          <a:ln>
            <a:noFill/>
          </a:ln>
        </p:spPr>
      </p:pic>
      <p:sp>
        <p:nvSpPr>
          <p:cNvPr id="105" name="Google Shape;105;p19"/>
          <p:cNvSpPr txBox="1"/>
          <p:nvPr/>
        </p:nvSpPr>
        <p:spPr>
          <a:xfrm>
            <a:off x="543375" y="998200"/>
            <a:ext cx="559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solidFill>
                  <a:srgbClr val="A57E93"/>
                </a:solidFill>
                <a:latin typeface="IM Fell Double Pica"/>
                <a:ea typeface="IM Fell Double Pica"/>
                <a:cs typeface="IM Fell Double Pica"/>
                <a:sym typeface="IM Fell Double Pica"/>
              </a:rPr>
              <a:t>“</a:t>
            </a:r>
            <a:endParaRPr sz="6000">
              <a:solidFill>
                <a:srgbClr val="A57E93"/>
              </a:solidFill>
              <a:latin typeface="IM Fell Double Pica"/>
              <a:ea typeface="IM Fell Double Pica"/>
              <a:cs typeface="IM Fell Double Pica"/>
              <a:sym typeface="IM Fell Double Pica"/>
            </a:endParaRPr>
          </a:p>
        </p:txBody>
      </p:sp>
      <p:sp>
        <p:nvSpPr>
          <p:cNvPr id="106" name="Google Shape;106;p19"/>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07" name="Google Shape;107;p19"/>
          <p:cNvSpPr txBox="1"/>
          <p:nvPr/>
        </p:nvSpPr>
        <p:spPr>
          <a:xfrm>
            <a:off x="543375" y="4756150"/>
            <a:ext cx="6136200" cy="38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2000"/>
              </a:spcBef>
              <a:spcAft>
                <a:spcPts val="1000"/>
              </a:spcAft>
              <a:buNone/>
            </a:pPr>
            <a:r>
              <a:rPr lang="en" sz="700">
                <a:solidFill>
                  <a:srgbClr val="A57E93"/>
                </a:solidFill>
                <a:latin typeface="Lexend"/>
                <a:ea typeface="Lexend"/>
                <a:cs typeface="Lexend"/>
                <a:sym typeface="Lexend"/>
              </a:rPr>
              <a:t>Project Heart </a:t>
            </a:r>
            <a:r>
              <a:rPr lang="en" sz="700">
                <a:solidFill>
                  <a:srgbClr val="A57E93"/>
                </a:solidFill>
                <a:latin typeface="Lexend ExtraLight"/>
                <a:ea typeface="Lexend ExtraLight"/>
                <a:cs typeface="Lexend ExtraLight"/>
                <a:sym typeface="Lexend ExtraLight"/>
              </a:rPr>
              <a:t>A Collaborative Exploration of the Future of Engagement  2023</a:t>
            </a:r>
            <a:endParaRPr sz="700">
              <a:solidFill>
                <a:srgbClr val="A57E93"/>
              </a:solidFill>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20"/>
          <p:cNvSpPr txBox="1"/>
          <p:nvPr/>
        </p:nvSpPr>
        <p:spPr>
          <a:xfrm>
            <a:off x="543375" y="1190625"/>
            <a:ext cx="2696400" cy="3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91020"/>
                </a:solidFill>
                <a:latin typeface="IM Fell Double Pica"/>
                <a:ea typeface="IM Fell Double Pica"/>
                <a:cs typeface="IM Fell Double Pica"/>
                <a:sym typeface="IM Fell Double Pica"/>
              </a:rPr>
              <a:t>The Challenge</a:t>
            </a:r>
            <a:endParaRPr sz="3000">
              <a:solidFill>
                <a:srgbClr val="391020"/>
              </a:solidFill>
              <a:latin typeface="IM Fell Double Pica"/>
              <a:ea typeface="IM Fell Double Pica"/>
              <a:cs typeface="IM Fell Double Pica"/>
              <a:sym typeface="IM Fell Double Pica"/>
            </a:endParaRPr>
          </a:p>
        </p:txBody>
      </p:sp>
      <p:sp>
        <p:nvSpPr>
          <p:cNvPr id="113" name="Google Shape;113;p20"/>
          <p:cNvSpPr txBox="1"/>
          <p:nvPr/>
        </p:nvSpPr>
        <p:spPr>
          <a:xfrm>
            <a:off x="3967850" y="1407000"/>
            <a:ext cx="4700100" cy="3260100"/>
          </a:xfrm>
          <a:prstGeom prst="rect">
            <a:avLst/>
          </a:prstGeom>
          <a:noFill/>
          <a:ln>
            <a:noFill/>
          </a:ln>
        </p:spPr>
        <p:txBody>
          <a:bodyPr spcFirstLastPara="1" wrap="square" lIns="91425" tIns="91425" rIns="91425" bIns="91425" anchor="t" anchorCtr="0">
            <a:noAutofit/>
          </a:bodyPr>
          <a:lstStyle/>
          <a:p>
            <a:pPr marL="457200" lvl="0" indent="-225425" algn="l" rtl="0">
              <a:lnSpc>
                <a:spcPct val="115000"/>
              </a:lnSpc>
              <a:spcBef>
                <a:spcPts val="0"/>
              </a:spcBef>
              <a:spcAft>
                <a:spcPts val="0"/>
              </a:spcAft>
              <a:buClr>
                <a:srgbClr val="A57E93"/>
              </a:buClr>
              <a:buSzPts val="1300"/>
              <a:buFont typeface="Roboto Light"/>
              <a:buChar char="❖"/>
            </a:pPr>
            <a:r>
              <a:rPr lang="en" sz="1300">
                <a:solidFill>
                  <a:srgbClr val="391020"/>
                </a:solidFill>
                <a:latin typeface="Lexend Medium"/>
                <a:ea typeface="Lexend Medium"/>
                <a:cs typeface="Lexend Medium"/>
                <a:sym typeface="Lexend Medium"/>
              </a:rPr>
              <a:t>Engagements are no longer a nice to have: </a:t>
            </a:r>
            <a:r>
              <a:rPr lang="en" sz="1300">
                <a:solidFill>
                  <a:srgbClr val="391020"/>
                </a:solidFill>
                <a:latin typeface="Lexend Light"/>
                <a:ea typeface="Lexend Light"/>
                <a:cs typeface="Lexend Light"/>
                <a:sym typeface="Lexend Light"/>
              </a:rPr>
              <a:t>roundtables, working groups, committees and councils that include persons with lived experience are becoming more common across governments and other sectors.</a:t>
            </a:r>
            <a:endParaRPr sz="1300">
              <a:solidFill>
                <a:srgbClr val="391020"/>
              </a:solidFill>
              <a:latin typeface="Lexend Light"/>
              <a:ea typeface="Lexend Light"/>
              <a:cs typeface="Lexend Light"/>
              <a:sym typeface="Lexend Light"/>
            </a:endParaRPr>
          </a:p>
          <a:p>
            <a:pPr marL="457200" lvl="0" indent="-225425" algn="l" rtl="0">
              <a:lnSpc>
                <a:spcPct val="115000"/>
              </a:lnSpc>
              <a:spcBef>
                <a:spcPts val="2000"/>
              </a:spcBef>
              <a:spcAft>
                <a:spcPts val="2000"/>
              </a:spcAft>
              <a:buClr>
                <a:srgbClr val="A57E93"/>
              </a:buClr>
              <a:buSzPts val="1300"/>
              <a:buFont typeface="Roboto Light"/>
              <a:buChar char="❖"/>
            </a:pPr>
            <a:r>
              <a:rPr lang="en" sz="1300">
                <a:solidFill>
                  <a:srgbClr val="391020"/>
                </a:solidFill>
                <a:latin typeface="Lexend Light"/>
                <a:ea typeface="Lexend Light"/>
                <a:cs typeface="Lexend Light"/>
                <a:sym typeface="Lexend Light"/>
              </a:rPr>
              <a:t>Yet, when we do engage people, we often focus on what we (as engagers) need and is achievable </a:t>
            </a:r>
            <a:r>
              <a:rPr lang="en" sz="1300">
                <a:solidFill>
                  <a:srgbClr val="391020"/>
                </a:solidFill>
                <a:latin typeface="Lexend"/>
                <a:ea typeface="Lexend"/>
                <a:cs typeface="Lexend"/>
                <a:sym typeface="Lexend"/>
              </a:rPr>
              <a:t>—</a:t>
            </a:r>
            <a:br>
              <a:rPr lang="en" sz="1300">
                <a:solidFill>
                  <a:srgbClr val="391020"/>
                </a:solidFill>
                <a:latin typeface="Lexend Light"/>
                <a:ea typeface="Lexend Light"/>
                <a:cs typeface="Lexend Light"/>
                <a:sym typeface="Lexend Light"/>
              </a:rPr>
            </a:br>
            <a:r>
              <a:rPr lang="en" sz="1300" b="1">
                <a:solidFill>
                  <a:srgbClr val="391020"/>
                </a:solidFill>
                <a:latin typeface="Lexend"/>
                <a:ea typeface="Lexend"/>
                <a:cs typeface="Lexend"/>
                <a:sym typeface="Lexend"/>
              </a:rPr>
              <a:t>w</a:t>
            </a:r>
            <a:r>
              <a:rPr lang="en" sz="1300">
                <a:solidFill>
                  <a:srgbClr val="391020"/>
                </a:solidFill>
                <a:latin typeface="Lexend Medium"/>
                <a:ea typeface="Lexend Medium"/>
                <a:cs typeface="Lexend Medium"/>
                <a:sym typeface="Lexend Medium"/>
              </a:rPr>
              <a:t>e have little understanding of the needs and desires of those being engaged.</a:t>
            </a:r>
            <a:endParaRPr sz="1300">
              <a:solidFill>
                <a:srgbClr val="391020"/>
              </a:solidFill>
              <a:latin typeface="Lexend Medium"/>
              <a:ea typeface="Lexend Medium"/>
              <a:cs typeface="Lexend Medium"/>
              <a:sym typeface="Lexend Medium"/>
            </a:endParaRPr>
          </a:p>
        </p:txBody>
      </p:sp>
      <p:sp>
        <p:nvSpPr>
          <p:cNvPr id="114" name="Google Shape;114;p20"/>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1"/>
          <p:cNvSpPr txBox="1"/>
          <p:nvPr/>
        </p:nvSpPr>
        <p:spPr>
          <a:xfrm>
            <a:off x="543375" y="1190625"/>
            <a:ext cx="2696400" cy="3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91020"/>
                </a:solidFill>
                <a:latin typeface="IM Fell Double Pica"/>
                <a:ea typeface="IM Fell Double Pica"/>
                <a:cs typeface="IM Fell Double Pica"/>
                <a:sym typeface="IM Fell Double Pica"/>
              </a:rPr>
              <a:t>The </a:t>
            </a:r>
            <a:br>
              <a:rPr lang="en" sz="3000">
                <a:solidFill>
                  <a:srgbClr val="391020"/>
                </a:solidFill>
                <a:latin typeface="IM Fell Double Pica"/>
                <a:ea typeface="IM Fell Double Pica"/>
                <a:cs typeface="IM Fell Double Pica"/>
                <a:sym typeface="IM Fell Double Pica"/>
              </a:rPr>
            </a:br>
            <a:r>
              <a:rPr lang="en" sz="3000">
                <a:solidFill>
                  <a:srgbClr val="391020"/>
                </a:solidFill>
                <a:latin typeface="IM Fell Double Pica"/>
                <a:ea typeface="IM Fell Double Pica"/>
                <a:cs typeface="IM Fell Double Pica"/>
                <a:sym typeface="IM Fell Double Pica"/>
              </a:rPr>
              <a:t>Project Goal</a:t>
            </a:r>
            <a:endParaRPr sz="3000">
              <a:solidFill>
                <a:srgbClr val="391020"/>
              </a:solidFill>
              <a:latin typeface="IM Fell Double Pica"/>
              <a:ea typeface="IM Fell Double Pica"/>
              <a:cs typeface="IM Fell Double Pica"/>
              <a:sym typeface="IM Fell Double Pica"/>
            </a:endParaRPr>
          </a:p>
          <a:p>
            <a:pPr marL="0" lvl="0" indent="0" algn="l" rtl="0">
              <a:spcBef>
                <a:spcPts val="1000"/>
              </a:spcBef>
              <a:spcAft>
                <a:spcPts val="0"/>
              </a:spcAft>
              <a:buNone/>
            </a:pPr>
            <a:r>
              <a:rPr lang="en" sz="1200">
                <a:solidFill>
                  <a:srgbClr val="391020"/>
                </a:solidFill>
                <a:latin typeface="Lexend Medium"/>
                <a:ea typeface="Lexend Medium"/>
                <a:cs typeface="Lexend Medium"/>
                <a:sym typeface="Lexend Medium"/>
              </a:rPr>
              <a:t>Understanding engagement from the perspective of those being engaged</a:t>
            </a:r>
            <a:r>
              <a:rPr lang="en" sz="1200">
                <a:solidFill>
                  <a:srgbClr val="391020"/>
                </a:solidFill>
                <a:latin typeface="Lexend Light"/>
                <a:ea typeface="Lexend Light"/>
                <a:cs typeface="Lexend Light"/>
                <a:sym typeface="Lexend Light"/>
              </a:rPr>
              <a:t> (PWLE*) and how we, as government employees, can approach engagements so they are meaningful, inclusive, and impactful for all involved.</a:t>
            </a:r>
            <a:endParaRPr sz="1200">
              <a:solidFill>
                <a:srgbClr val="391020"/>
              </a:solidFill>
              <a:latin typeface="Lexend Light"/>
              <a:ea typeface="Lexend Light"/>
              <a:cs typeface="Lexend Light"/>
              <a:sym typeface="Lexend Light"/>
            </a:endParaRPr>
          </a:p>
        </p:txBody>
      </p:sp>
      <p:sp>
        <p:nvSpPr>
          <p:cNvPr id="120" name="Google Shape;120;p21"/>
          <p:cNvSpPr txBox="1"/>
          <p:nvPr/>
        </p:nvSpPr>
        <p:spPr>
          <a:xfrm>
            <a:off x="3967850" y="1407000"/>
            <a:ext cx="4700100" cy="326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391020"/>
                </a:solidFill>
                <a:latin typeface="Lexend Medium"/>
                <a:ea typeface="Lexend Medium"/>
                <a:cs typeface="Lexend Medium"/>
                <a:sym typeface="Lexend Medium"/>
              </a:rPr>
              <a:t>*PWLE: Person With Lived Experience:</a:t>
            </a:r>
            <a:endParaRPr sz="1300">
              <a:solidFill>
                <a:srgbClr val="391020"/>
              </a:solidFill>
              <a:latin typeface="Lexend"/>
              <a:ea typeface="Lexend"/>
              <a:cs typeface="Lexend"/>
              <a:sym typeface="Lexend"/>
            </a:endParaRPr>
          </a:p>
          <a:p>
            <a:pPr marL="457200" lvl="0" indent="-311150" algn="l" rtl="0">
              <a:lnSpc>
                <a:spcPct val="115000"/>
              </a:lnSpc>
              <a:spcBef>
                <a:spcPts val="2000"/>
              </a:spcBef>
              <a:spcAft>
                <a:spcPts val="2000"/>
              </a:spcAft>
              <a:buClr>
                <a:srgbClr val="A57E93"/>
              </a:buClr>
              <a:buSzPts val="1300"/>
              <a:buFont typeface="Lexend"/>
              <a:buChar char="❖"/>
            </a:pPr>
            <a:r>
              <a:rPr lang="en" sz="1300">
                <a:solidFill>
                  <a:srgbClr val="391020"/>
                </a:solidFill>
                <a:latin typeface="Lexend"/>
                <a:ea typeface="Lexend"/>
                <a:cs typeface="Lexend"/>
                <a:sym typeface="Lexend"/>
              </a:rPr>
              <a:t>Language matters — rather than assuming what is best, collaborate with the communities you are engaging to co-define a lexicon that aligns with their needs and desires.</a:t>
            </a:r>
            <a:endParaRPr sz="1300">
              <a:solidFill>
                <a:srgbClr val="391020"/>
              </a:solidFill>
              <a:latin typeface="Lexend Medium"/>
              <a:ea typeface="Lexend Medium"/>
              <a:cs typeface="Lexend Medium"/>
              <a:sym typeface="Lexend Medium"/>
            </a:endParaRPr>
          </a:p>
        </p:txBody>
      </p:sp>
      <p:sp>
        <p:nvSpPr>
          <p:cNvPr id="121" name="Google Shape;121;p21"/>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2"/>
          <p:cNvSpPr txBox="1"/>
          <p:nvPr/>
        </p:nvSpPr>
        <p:spPr>
          <a:xfrm>
            <a:off x="543375" y="1190625"/>
            <a:ext cx="2696400" cy="3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91020"/>
                </a:solidFill>
                <a:latin typeface="IM Fell Double Pica"/>
                <a:ea typeface="IM Fell Double Pica"/>
                <a:cs typeface="IM Fell Double Pica"/>
                <a:sym typeface="IM Fell Double Pica"/>
              </a:rPr>
              <a:t>Our Approach</a:t>
            </a:r>
            <a:endParaRPr sz="3000">
              <a:solidFill>
                <a:srgbClr val="391020"/>
              </a:solidFill>
              <a:latin typeface="IM Fell Double Pica"/>
              <a:ea typeface="IM Fell Double Pica"/>
              <a:cs typeface="IM Fell Double Pica"/>
              <a:sym typeface="IM Fell Double Pica"/>
            </a:endParaRPr>
          </a:p>
        </p:txBody>
      </p:sp>
      <p:graphicFrame>
        <p:nvGraphicFramePr>
          <p:cNvPr id="127" name="Google Shape;127;p22"/>
          <p:cNvGraphicFramePr/>
          <p:nvPr/>
        </p:nvGraphicFramePr>
        <p:xfrm>
          <a:off x="3967850" y="1904450"/>
          <a:ext cx="5752825" cy="1539622"/>
        </p:xfrm>
        <a:graphic>
          <a:graphicData uri="http://schemas.openxmlformats.org/drawingml/2006/table">
            <a:tbl>
              <a:tblPr>
                <a:noFill/>
                <a:tableStyleId>{38E8B5A9-D568-40A7-BBAD-467E0D2AC645}</a:tableStyleId>
              </a:tblPr>
              <a:tblGrid>
                <a:gridCol w="876275">
                  <a:extLst>
                    <a:ext uri="{9D8B030D-6E8A-4147-A177-3AD203B41FA5}">
                      <a16:colId xmlns:a16="http://schemas.microsoft.com/office/drawing/2014/main" val="20000"/>
                    </a:ext>
                  </a:extLst>
                </a:gridCol>
                <a:gridCol w="4876550">
                  <a:extLst>
                    <a:ext uri="{9D8B030D-6E8A-4147-A177-3AD203B41FA5}">
                      <a16:colId xmlns:a16="http://schemas.microsoft.com/office/drawing/2014/main" val="20001"/>
                    </a:ext>
                  </a:extLst>
                </a:gridCol>
              </a:tblGrid>
              <a:tr h="476075">
                <a:tc>
                  <a:txBody>
                    <a:bodyPr/>
                    <a:lstStyle/>
                    <a:p>
                      <a:pPr marL="0" lvl="0" indent="0" algn="r" rtl="0">
                        <a:lnSpc>
                          <a:spcPct val="115000"/>
                        </a:lnSpc>
                        <a:spcBef>
                          <a:spcPts val="0"/>
                        </a:spcBef>
                        <a:spcAft>
                          <a:spcPts val="2000"/>
                        </a:spcAft>
                        <a:buNone/>
                      </a:pPr>
                      <a:r>
                        <a:rPr lang="en" sz="1300">
                          <a:solidFill>
                            <a:srgbClr val="784272"/>
                          </a:solidFill>
                          <a:latin typeface="Lexend Medium"/>
                          <a:ea typeface="Lexend Medium"/>
                          <a:cs typeface="Lexend Medium"/>
                          <a:sym typeface="Lexend Medium"/>
                        </a:rPr>
                        <a:t>Step 01</a:t>
                      </a:r>
                      <a:endParaRPr u="sng">
                        <a:solidFill>
                          <a:srgbClr val="784272"/>
                        </a:solidFill>
                        <a:latin typeface="Lexend Medium"/>
                        <a:ea typeface="Lexend Medium"/>
                        <a:cs typeface="Lexend Medium"/>
                        <a:sym typeface="Lexend Medium"/>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784272"/>
                      </a:solidFill>
                      <a:prstDash val="dot"/>
                      <a:round/>
                      <a:headEnd type="none" w="sm" len="sm"/>
                      <a:tailEnd type="none" w="sm" len="sm"/>
                    </a:lnB>
                  </a:tcPr>
                </a:tc>
                <a:tc>
                  <a:txBody>
                    <a:bodyPr/>
                    <a:lstStyle/>
                    <a:p>
                      <a:pPr marL="0" lvl="0" indent="0" algn="l" rtl="0">
                        <a:lnSpc>
                          <a:spcPct val="115000"/>
                        </a:lnSpc>
                        <a:spcBef>
                          <a:spcPts val="0"/>
                        </a:spcBef>
                        <a:spcAft>
                          <a:spcPts val="2000"/>
                        </a:spcAft>
                        <a:buNone/>
                      </a:pPr>
                      <a:r>
                        <a:rPr lang="en" sz="1200">
                          <a:solidFill>
                            <a:srgbClr val="391020"/>
                          </a:solidFill>
                          <a:latin typeface="Lexend Light"/>
                          <a:ea typeface="Lexend Light"/>
                          <a:cs typeface="Lexend Light"/>
                          <a:sym typeface="Lexend Light"/>
                        </a:rPr>
                        <a:t>Environmental scan </a:t>
                      </a:r>
                      <a:endParaRPr>
                        <a:solidFill>
                          <a:srgbClr val="39102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784272"/>
                      </a:solidFill>
                      <a:prstDash val="dot"/>
                      <a:round/>
                      <a:headEnd type="none" w="sm" len="sm"/>
                      <a:tailEnd type="none" w="sm" len="sm"/>
                    </a:lnB>
                  </a:tcPr>
                </a:tc>
                <a:extLst>
                  <a:ext uri="{0D108BD9-81ED-4DB2-BD59-A6C34878D82A}">
                    <a16:rowId xmlns:a16="http://schemas.microsoft.com/office/drawing/2014/main" val="10000"/>
                  </a:ext>
                </a:extLst>
              </a:tr>
              <a:tr h="476075">
                <a:tc>
                  <a:txBody>
                    <a:bodyPr/>
                    <a:lstStyle/>
                    <a:p>
                      <a:pPr marL="0" lvl="0" indent="0" algn="r" rtl="0">
                        <a:lnSpc>
                          <a:spcPct val="115000"/>
                        </a:lnSpc>
                        <a:spcBef>
                          <a:spcPts val="0"/>
                        </a:spcBef>
                        <a:spcAft>
                          <a:spcPts val="2000"/>
                        </a:spcAft>
                        <a:buNone/>
                      </a:pPr>
                      <a:r>
                        <a:rPr lang="en" sz="1300">
                          <a:solidFill>
                            <a:srgbClr val="784272"/>
                          </a:solidFill>
                          <a:latin typeface="Lexend Medium"/>
                          <a:ea typeface="Lexend Medium"/>
                          <a:cs typeface="Lexend Medium"/>
                          <a:sym typeface="Lexend Medium"/>
                        </a:rPr>
                        <a:t>Step 02</a:t>
                      </a:r>
                      <a:endParaRPr>
                        <a:solidFill>
                          <a:srgbClr val="784272"/>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784272"/>
                      </a:solidFill>
                      <a:prstDash val="dot"/>
                      <a:round/>
                      <a:headEnd type="none" w="sm" len="sm"/>
                      <a:tailEnd type="none" w="sm" len="sm"/>
                    </a:lnT>
                    <a:lnB w="9525" cap="flat" cmpd="sng">
                      <a:solidFill>
                        <a:srgbClr val="784272"/>
                      </a:solidFill>
                      <a:prstDash val="dot"/>
                      <a:round/>
                      <a:headEnd type="none" w="sm" len="sm"/>
                      <a:tailEnd type="none" w="sm" len="sm"/>
                    </a:lnB>
                  </a:tcPr>
                </a:tc>
                <a:tc>
                  <a:txBody>
                    <a:bodyPr/>
                    <a:lstStyle/>
                    <a:p>
                      <a:pPr marL="0" lvl="0" indent="0" algn="l" rtl="0">
                        <a:lnSpc>
                          <a:spcPct val="115000"/>
                        </a:lnSpc>
                        <a:spcBef>
                          <a:spcPts val="0"/>
                        </a:spcBef>
                        <a:spcAft>
                          <a:spcPts val="2000"/>
                        </a:spcAft>
                        <a:buNone/>
                      </a:pPr>
                      <a:r>
                        <a:rPr lang="en" sz="1200">
                          <a:solidFill>
                            <a:srgbClr val="391020"/>
                          </a:solidFill>
                          <a:latin typeface="Lexend Light"/>
                          <a:ea typeface="Lexend Light"/>
                          <a:cs typeface="Lexend Light"/>
                          <a:sym typeface="Lexend Light"/>
                        </a:rPr>
                        <a:t>Interviews with PWLE</a:t>
                      </a:r>
                      <a:endParaRPr sz="1200">
                        <a:solidFill>
                          <a:srgbClr val="391020"/>
                        </a:solidFill>
                        <a:latin typeface="Lexend Light"/>
                        <a:ea typeface="Lexend Light"/>
                        <a:cs typeface="Lexend Light"/>
                        <a:sym typeface="Lexend Ligh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784272"/>
                      </a:solidFill>
                      <a:prstDash val="dot"/>
                      <a:round/>
                      <a:headEnd type="none" w="sm" len="sm"/>
                      <a:tailEnd type="none" w="sm" len="sm"/>
                    </a:lnT>
                    <a:lnB w="9525" cap="flat" cmpd="sng">
                      <a:solidFill>
                        <a:srgbClr val="784272"/>
                      </a:solidFill>
                      <a:prstDash val="dot"/>
                      <a:round/>
                      <a:headEnd type="none" w="sm" len="sm"/>
                      <a:tailEnd type="none" w="sm" len="sm"/>
                    </a:lnB>
                  </a:tcPr>
                </a:tc>
                <a:extLst>
                  <a:ext uri="{0D108BD9-81ED-4DB2-BD59-A6C34878D82A}">
                    <a16:rowId xmlns:a16="http://schemas.microsoft.com/office/drawing/2014/main" val="10001"/>
                  </a:ext>
                </a:extLst>
              </a:tr>
              <a:tr h="476075">
                <a:tc>
                  <a:txBody>
                    <a:bodyPr/>
                    <a:lstStyle/>
                    <a:p>
                      <a:pPr marL="0" lvl="0" indent="0" algn="r" rtl="0">
                        <a:lnSpc>
                          <a:spcPct val="115000"/>
                        </a:lnSpc>
                        <a:spcBef>
                          <a:spcPts val="0"/>
                        </a:spcBef>
                        <a:spcAft>
                          <a:spcPts val="2000"/>
                        </a:spcAft>
                        <a:buNone/>
                      </a:pPr>
                      <a:r>
                        <a:rPr lang="en" sz="1300">
                          <a:solidFill>
                            <a:srgbClr val="784272"/>
                          </a:solidFill>
                          <a:latin typeface="Lexend Medium"/>
                          <a:ea typeface="Lexend Medium"/>
                          <a:cs typeface="Lexend Medium"/>
                          <a:sym typeface="Lexend Medium"/>
                        </a:rPr>
                        <a:t>Step 03</a:t>
                      </a:r>
                      <a:endParaRPr>
                        <a:solidFill>
                          <a:srgbClr val="784272"/>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784272"/>
                      </a:solidFill>
                      <a:prstDash val="dot"/>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2000"/>
                        </a:spcAft>
                        <a:buNone/>
                      </a:pPr>
                      <a:r>
                        <a:rPr lang="en" sz="1200">
                          <a:solidFill>
                            <a:srgbClr val="391020"/>
                          </a:solidFill>
                          <a:latin typeface="Lexend Light"/>
                          <a:ea typeface="Lexend Light"/>
                          <a:cs typeface="Lexend Light"/>
                          <a:sym typeface="Lexend Light"/>
                        </a:rPr>
                        <a:t>Co-design sessions with PWLE </a:t>
                      </a:r>
                      <a:br>
                        <a:rPr lang="en" sz="1200">
                          <a:solidFill>
                            <a:srgbClr val="391020"/>
                          </a:solidFill>
                          <a:latin typeface="Lexend Light"/>
                          <a:ea typeface="Lexend Light"/>
                          <a:cs typeface="Lexend Light"/>
                          <a:sym typeface="Lexend Light"/>
                        </a:rPr>
                      </a:br>
                      <a:r>
                        <a:rPr lang="en" sz="1200">
                          <a:solidFill>
                            <a:srgbClr val="391020"/>
                          </a:solidFill>
                          <a:latin typeface="Lexend Light"/>
                          <a:ea typeface="Lexend Light"/>
                          <a:cs typeface="Lexend Light"/>
                          <a:sym typeface="Lexend Light"/>
                        </a:rPr>
                        <a:t>and policy-analysts</a:t>
                      </a:r>
                      <a:endParaRPr sz="1200">
                        <a:solidFill>
                          <a:srgbClr val="391020"/>
                        </a:solidFill>
                        <a:latin typeface="Lexend Light"/>
                        <a:ea typeface="Lexend Light"/>
                        <a:cs typeface="Lexend Light"/>
                        <a:sym typeface="Lexend Ligh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784272"/>
                      </a:solidFill>
                      <a:prstDash val="dot"/>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8" name="Google Shape;128;p22"/>
          <p:cNvSpPr txBox="1"/>
          <p:nvPr/>
        </p:nvSpPr>
        <p:spPr>
          <a:xfrm>
            <a:off x="3967850" y="1407000"/>
            <a:ext cx="4700100" cy="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2000"/>
              </a:spcAft>
              <a:buNone/>
            </a:pPr>
            <a:r>
              <a:rPr lang="en" sz="1300">
                <a:solidFill>
                  <a:srgbClr val="391020"/>
                </a:solidFill>
                <a:latin typeface="Lexend Medium"/>
                <a:ea typeface="Lexend Medium"/>
                <a:cs typeface="Lexend Medium"/>
                <a:sym typeface="Lexend Medium"/>
              </a:rPr>
              <a:t>Grounded in Design Thinking and Design Research</a:t>
            </a:r>
            <a:endParaRPr sz="1300">
              <a:solidFill>
                <a:srgbClr val="391020"/>
              </a:solidFill>
              <a:latin typeface="Lexend Medium"/>
              <a:ea typeface="Lexend Medium"/>
              <a:cs typeface="Lexend Medium"/>
              <a:sym typeface="Lexend Medium"/>
            </a:endParaRPr>
          </a:p>
        </p:txBody>
      </p:sp>
      <p:sp>
        <p:nvSpPr>
          <p:cNvPr id="129" name="Google Shape;129;p22"/>
          <p:cNvSpPr txBox="1">
            <a:spLocks noGrp="1"/>
          </p:cNvSpPr>
          <p:nvPr>
            <p:ph type="sldNum" idx="12"/>
          </p:nvPr>
        </p:nvSpPr>
        <p:spPr>
          <a:xfrm>
            <a:off x="8078175" y="4667250"/>
            <a:ext cx="589500" cy="47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Project Heart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5061</Words>
  <Application>Microsoft Office PowerPoint</Application>
  <PresentationFormat>On-screen Show (16:9)</PresentationFormat>
  <Paragraphs>479</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Lexend ExtraLight</vt:lpstr>
      <vt:lpstr>Lexend</vt:lpstr>
      <vt:lpstr>IM Fell Double Pica</vt:lpstr>
      <vt:lpstr>Lexend Medium</vt:lpstr>
      <vt:lpstr>Lexend SemiBold</vt:lpstr>
      <vt:lpstr>Lexend Light</vt:lpstr>
      <vt:lpstr>Arial</vt:lpstr>
      <vt:lpstr>Source Sans Pro</vt:lpstr>
      <vt:lpstr>Roboto Light</vt:lpstr>
      <vt:lpstr>Project Heart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Sarah (HC/SC)</dc:creator>
  <cp:lastModifiedBy>Douglas, Sarah (HC/SC)</cp:lastModifiedBy>
  <cp:revision>1</cp:revision>
  <dcterms:modified xsi:type="dcterms:W3CDTF">2023-11-28T20:06:37Z</dcterms:modified>
</cp:coreProperties>
</file>